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923" r:id="rId1"/>
    <p:sldMasterId id="2147483927" r:id="rId2"/>
    <p:sldMasterId id="2147483931" r:id="rId3"/>
    <p:sldMasterId id="2147483935" r:id="rId4"/>
    <p:sldMasterId id="2147483939" r:id="rId5"/>
    <p:sldMasterId id="2147483943" r:id="rId6"/>
    <p:sldMasterId id="2147483948" r:id="rId7"/>
    <p:sldMasterId id="2147483953" r:id="rId8"/>
    <p:sldMasterId id="2147483954" r:id="rId9"/>
  </p:sldMasterIdLst>
  <p:notesMasterIdLst>
    <p:notesMasterId r:id="rId11"/>
  </p:notesMasterIdLst>
  <p:handoutMasterIdLst>
    <p:handoutMasterId r:id="rId12"/>
  </p:handoutMasterIdLst>
  <p:sldIdLst>
    <p:sldId id="1151" r:id="rId10"/>
  </p:sldIdLst>
  <p:sldSz cx="36576000" cy="27432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96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1825625" indent="-1368425" algn="l" rtl="0" fontAlgn="base">
      <a:spcBef>
        <a:spcPct val="0"/>
      </a:spcBef>
      <a:spcAft>
        <a:spcPct val="0"/>
      </a:spcAft>
      <a:defRPr sz="96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3654425" indent="-2740025" algn="l" rtl="0" fontAlgn="base">
      <a:spcBef>
        <a:spcPct val="0"/>
      </a:spcBef>
      <a:spcAft>
        <a:spcPct val="0"/>
      </a:spcAft>
      <a:defRPr sz="96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5483225" indent="-4110038" algn="l" rtl="0" fontAlgn="base">
      <a:spcBef>
        <a:spcPct val="0"/>
      </a:spcBef>
      <a:spcAft>
        <a:spcPct val="0"/>
      </a:spcAft>
      <a:defRPr sz="96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7312025" indent="-5483225" algn="l" rtl="0" fontAlgn="base">
      <a:spcBef>
        <a:spcPct val="0"/>
      </a:spcBef>
      <a:spcAft>
        <a:spcPct val="0"/>
      </a:spcAft>
      <a:defRPr sz="96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96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96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96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96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592" userDrawn="1">
          <p15:clr>
            <a:srgbClr val="A4A3A4"/>
          </p15:clr>
        </p15:guide>
        <p15:guide id="2" pos="115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9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9999FF"/>
    <a:srgbClr val="151C77"/>
    <a:srgbClr val="333399"/>
    <a:srgbClr val="336600"/>
    <a:srgbClr val="666633"/>
    <a:srgbClr val="CCFF9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068" autoAdjust="0"/>
    <p:restoredTop sz="96208" autoAdjust="0"/>
  </p:normalViewPr>
  <p:slideViewPr>
    <p:cSldViewPr snapToGrid="0">
      <p:cViewPr>
        <p:scale>
          <a:sx n="39" d="100"/>
          <a:sy n="39" d="100"/>
        </p:scale>
        <p:origin x="1976" y="104"/>
      </p:cViewPr>
      <p:guideLst>
        <p:guide orient="horz" pos="8592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1506" y="-60"/>
      </p:cViewPr>
      <p:guideLst>
        <p:guide orient="horz" pos="2929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slide" Target="slides/slid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592"/>
            <a:ext cx="3036038" cy="469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3" tIns="0" rIns="19073" bIns="0" numCol="1" anchor="t" anchorCtr="0" compatLnSpc="1">
            <a:prstTxWarp prst="textNoShape">
              <a:avLst/>
            </a:prstTxWarp>
          </a:bodyPr>
          <a:lstStyle>
            <a:lvl1pPr defTabSz="913321" eaLnBrk="0" hangingPunct="0">
              <a:defRPr sz="1000" i="1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4363" y="-1592"/>
            <a:ext cx="3036037" cy="469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3" tIns="0" rIns="19073" bIns="0" numCol="1" anchor="t" anchorCtr="0" compatLnSpc="1">
            <a:prstTxWarp prst="textNoShape">
              <a:avLst/>
            </a:prstTxWarp>
          </a:bodyPr>
          <a:lstStyle>
            <a:lvl1pPr algn="r" defTabSz="913321" eaLnBrk="0" hangingPunct="0">
              <a:defRPr sz="1000" i="1"/>
            </a:lvl1pPr>
          </a:lstStyle>
          <a:p>
            <a:pPr>
              <a:defRPr/>
            </a:pPr>
            <a:fld id="{C1402AAB-E70C-4A37-AE83-099CFABA0504}" type="datetime1">
              <a:rPr lang="en-US"/>
              <a:pPr>
                <a:defRPr/>
              </a:pPr>
              <a:t>5/26/22</a:t>
            </a:fld>
            <a:endParaRPr lang="en-US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8397"/>
            <a:ext cx="3036038" cy="468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3" tIns="0" rIns="19073" bIns="0" numCol="1" anchor="b" anchorCtr="0" compatLnSpc="1">
            <a:prstTxWarp prst="textNoShape">
              <a:avLst/>
            </a:prstTxWarp>
          </a:bodyPr>
          <a:lstStyle>
            <a:lvl1pPr defTabSz="913321" eaLnBrk="0" hangingPunct="0">
              <a:defRPr sz="1000" i="1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4363" y="8828397"/>
            <a:ext cx="3036037" cy="468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3" tIns="0" rIns="19073" bIns="0" numCol="1" anchor="b" anchorCtr="0" compatLnSpc="1">
            <a:prstTxWarp prst="textNoShape">
              <a:avLst/>
            </a:prstTxWarp>
          </a:bodyPr>
          <a:lstStyle>
            <a:lvl1pPr algn="r" defTabSz="913321" eaLnBrk="0" hangingPunct="0">
              <a:defRPr sz="1000" i="1"/>
            </a:lvl1pPr>
          </a:lstStyle>
          <a:p>
            <a:pPr>
              <a:defRPr/>
            </a:pPr>
            <a:fld id="{63A5FBE9-A6C2-4AF5-A417-60233ED01E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52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100000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4363" y="8828397"/>
            <a:ext cx="3036037" cy="468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3" tIns="0" rIns="19073" bIns="0" numCol="1" anchor="b" anchorCtr="0" compatLnSpc="1">
            <a:prstTxWarp prst="textNoShape">
              <a:avLst/>
            </a:prstTxWarp>
          </a:bodyPr>
          <a:lstStyle>
            <a:lvl1pPr algn="r" defTabSz="913321" eaLnBrk="0" hangingPunct="0">
              <a:defRPr sz="1000" i="1"/>
            </a:lvl1pPr>
          </a:lstStyle>
          <a:p>
            <a:pPr>
              <a:defRPr/>
            </a:pPr>
            <a:fld id="{F5BECC9C-6FD0-45FA-920B-561A8A99E64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7651" name="Rectangle 6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2213" y="708025"/>
            <a:ext cx="4630737" cy="34750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5" name="Rectangle 7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736" y="4430117"/>
            <a:ext cx="5136931" cy="4202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93" tIns="46095" rIns="92193" bIns="460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976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6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1825625" algn="l" rtl="0" eaLnBrk="0" fontAlgn="base" hangingPunct="0">
      <a:spcBef>
        <a:spcPct val="30000"/>
      </a:spcBef>
      <a:spcAft>
        <a:spcPct val="0"/>
      </a:spcAft>
      <a:defRPr sz="6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3654425" algn="l" rtl="0" eaLnBrk="0" fontAlgn="base" hangingPunct="0">
      <a:spcBef>
        <a:spcPct val="30000"/>
      </a:spcBef>
      <a:spcAft>
        <a:spcPct val="0"/>
      </a:spcAft>
      <a:defRPr sz="56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5483225" algn="l" rtl="0" eaLnBrk="0" fontAlgn="base" hangingPunct="0">
      <a:spcBef>
        <a:spcPct val="30000"/>
      </a:spcBef>
      <a:spcAft>
        <a:spcPct val="0"/>
      </a:spcAft>
      <a:defRPr sz="56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7312025" algn="l" rtl="0" eaLnBrk="0" fontAlgn="base" hangingPunct="0">
      <a:spcBef>
        <a:spcPct val="30000"/>
      </a:spcBef>
      <a:spcAft>
        <a:spcPct val="0"/>
      </a:spcAft>
      <a:defRPr sz="56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9142665" algn="l" defTabSz="3657066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10971199" algn="l" defTabSz="3657066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12799732" algn="l" defTabSz="3657066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14628266" algn="l" defTabSz="3657066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C358FC-1B36-4C29-98D6-F9020DBE548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2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advClick="0" advTm="13000">
    <p:pull dir="d"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advClick="0" advTm="13000">
    <p:pull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8521711"/>
            <a:ext cx="31089600" cy="58800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5544807"/>
            <a:ext cx="25603200" cy="7010399"/>
          </a:xfrm>
          <a:prstGeom prst="rect">
            <a:avLst/>
          </a:prstGeom>
        </p:spPr>
        <p:txBody>
          <a:bodyPr lIns="68029" tIns="34016" rIns="68029" bIns="34016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32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64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897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5297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162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79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427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059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28800" y="25425400"/>
            <a:ext cx="8534400" cy="1460500"/>
          </a:xfrm>
          <a:prstGeom prst="rect">
            <a:avLst/>
          </a:prstGeom>
        </p:spPr>
        <p:txBody>
          <a:bodyPr lIns="68029" tIns="34016" rIns="68029" bIns="34016"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96800" y="25425400"/>
            <a:ext cx="11582400" cy="1460500"/>
          </a:xfrm>
          <a:prstGeom prst="rect">
            <a:avLst/>
          </a:prstGeom>
        </p:spPr>
        <p:txBody>
          <a:bodyPr lIns="68029" tIns="34016" rIns="68029" bIns="34016"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212800" y="25425400"/>
            <a:ext cx="8534400" cy="1460500"/>
          </a:xfrm>
          <a:prstGeom prst="rect">
            <a:avLst/>
          </a:prstGeom>
        </p:spPr>
        <p:txBody>
          <a:bodyPr lIns="68029" tIns="34016" rIns="68029" bIns="34016"/>
          <a:lstStyle>
            <a:lvl1pPr>
              <a:defRPr/>
            </a:lvl1pPr>
          </a:lstStyle>
          <a:p>
            <a:pPr>
              <a:defRPr/>
            </a:pPr>
            <a:fld id="{6FB7CC8B-B365-48E0-8C88-671493DDCA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advClick="0" advTm="13000">
    <p:pull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743200" y="24993600"/>
            <a:ext cx="7620000" cy="1828800"/>
          </a:xfrm>
          <a:prstGeom prst="rect">
            <a:avLst/>
          </a:prstGeom>
        </p:spPr>
        <p:txBody>
          <a:bodyPr lIns="76177" tIns="38088" rIns="76177" bIns="38088"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2496800" y="24993600"/>
            <a:ext cx="11582400" cy="1828800"/>
          </a:xfrm>
          <a:prstGeom prst="rect">
            <a:avLst/>
          </a:prstGeom>
        </p:spPr>
        <p:txBody>
          <a:bodyPr lIns="76177" tIns="38088" rIns="76177" bIns="38088"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6212800" y="24993600"/>
            <a:ext cx="7620000" cy="1828800"/>
          </a:xfrm>
          <a:prstGeom prst="rect">
            <a:avLst/>
          </a:prstGeom>
        </p:spPr>
        <p:txBody>
          <a:bodyPr lIns="76177" tIns="38088" rIns="76177" bIns="38088"/>
          <a:lstStyle>
            <a:lvl1pPr>
              <a:defRPr/>
            </a:lvl1pPr>
          </a:lstStyle>
          <a:p>
            <a:pPr>
              <a:defRPr/>
            </a:pPr>
            <a:fld id="{234764C7-AE72-46DD-B705-7F25B7FD4A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advClick="0" advTm="13000">
    <p:pull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8521712"/>
            <a:ext cx="31089600" cy="58800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5544808"/>
            <a:ext cx="25603200" cy="7010399"/>
          </a:xfrm>
          <a:prstGeom prst="rect">
            <a:avLst/>
          </a:prstGeom>
        </p:spPr>
        <p:txBody>
          <a:bodyPr lIns="68026" tIns="34015" rIns="68026" bIns="34015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32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64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897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529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16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794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426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058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28800" y="25425400"/>
            <a:ext cx="8534400" cy="1460500"/>
          </a:xfrm>
          <a:prstGeom prst="rect">
            <a:avLst/>
          </a:prstGeom>
        </p:spPr>
        <p:txBody>
          <a:bodyPr lIns="68026" tIns="34015" rIns="68026" bIns="34015"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96800" y="25425400"/>
            <a:ext cx="11582400" cy="1460500"/>
          </a:xfrm>
          <a:prstGeom prst="rect">
            <a:avLst/>
          </a:prstGeom>
        </p:spPr>
        <p:txBody>
          <a:bodyPr lIns="68026" tIns="34015" rIns="68026" bIns="34015"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212800" y="25425400"/>
            <a:ext cx="8534400" cy="1460500"/>
          </a:xfrm>
          <a:prstGeom prst="rect">
            <a:avLst/>
          </a:prstGeom>
        </p:spPr>
        <p:txBody>
          <a:bodyPr lIns="68026" tIns="34015" rIns="68026" bIns="34015"/>
          <a:lstStyle>
            <a:lvl1pPr>
              <a:defRPr/>
            </a:lvl1pPr>
          </a:lstStyle>
          <a:p>
            <a:pPr>
              <a:defRPr/>
            </a:pPr>
            <a:fld id="{6552629F-FE27-450D-AFBF-B94D1E8241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advClick="0" advTm="13000">
    <p:pull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743200" y="24993600"/>
            <a:ext cx="7620000" cy="1828800"/>
          </a:xfrm>
          <a:prstGeom prst="rect">
            <a:avLst/>
          </a:prstGeom>
        </p:spPr>
        <p:txBody>
          <a:bodyPr lIns="76174" tIns="38086" rIns="76174" bIns="38086"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2496800" y="24993600"/>
            <a:ext cx="11582400" cy="1828800"/>
          </a:xfrm>
          <a:prstGeom prst="rect">
            <a:avLst/>
          </a:prstGeom>
        </p:spPr>
        <p:txBody>
          <a:bodyPr lIns="76174" tIns="38086" rIns="76174" bIns="38086"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6212800" y="24993600"/>
            <a:ext cx="7620000" cy="1828800"/>
          </a:xfrm>
          <a:prstGeom prst="rect">
            <a:avLst/>
          </a:prstGeom>
        </p:spPr>
        <p:txBody>
          <a:bodyPr lIns="76174" tIns="38086" rIns="76174" bIns="38086"/>
          <a:lstStyle>
            <a:lvl1pPr>
              <a:defRPr/>
            </a:lvl1pPr>
          </a:lstStyle>
          <a:p>
            <a:pPr>
              <a:defRPr/>
            </a:pPr>
            <a:fld id="{3BDDAF4F-25EE-4272-B67D-75E958B940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29997" dir="5400000" sy="-100000" algn="bl" rotWithShape="0"/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advClick="0" advTm="13000">
    <p:pull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8521713"/>
            <a:ext cx="31089600" cy="58800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5544809"/>
            <a:ext cx="25603200" cy="7010399"/>
          </a:xfrm>
          <a:prstGeom prst="rect">
            <a:avLst/>
          </a:prstGeom>
        </p:spPr>
        <p:txBody>
          <a:bodyPr lIns="68024" tIns="34014" rIns="68024" bIns="34014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32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646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896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529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161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793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426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058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28800" y="25425400"/>
            <a:ext cx="8534400" cy="1460500"/>
          </a:xfrm>
          <a:prstGeom prst="rect">
            <a:avLst/>
          </a:prstGeom>
        </p:spPr>
        <p:txBody>
          <a:bodyPr lIns="68024" tIns="34014" rIns="68024" bIns="34014"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96800" y="25425400"/>
            <a:ext cx="11582400" cy="1460500"/>
          </a:xfrm>
          <a:prstGeom prst="rect">
            <a:avLst/>
          </a:prstGeom>
        </p:spPr>
        <p:txBody>
          <a:bodyPr lIns="68024" tIns="34014" rIns="68024" bIns="34014"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212800" y="25425400"/>
            <a:ext cx="8534400" cy="1460500"/>
          </a:xfrm>
          <a:prstGeom prst="rect">
            <a:avLst/>
          </a:prstGeom>
        </p:spPr>
        <p:txBody>
          <a:bodyPr lIns="68024" tIns="34014" rIns="68024" bIns="34014"/>
          <a:lstStyle>
            <a:lvl1pPr>
              <a:defRPr/>
            </a:lvl1pPr>
          </a:lstStyle>
          <a:p>
            <a:pPr>
              <a:defRPr/>
            </a:pPr>
            <a:fld id="{F5A6F1B3-2149-4DCD-8594-453ED2EFFD4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advClick="0" advTm="13000">
    <p:pull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272" y="6400275"/>
            <a:ext cx="32919458" cy="18104116"/>
          </a:xfrm>
          <a:prstGeom prst="rect">
            <a:avLst/>
          </a:prstGeom>
        </p:spPr>
        <p:txBody>
          <a:bodyPr lIns="68024" tIns="34014" rIns="68024" bIns="34014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28800" y="25425400"/>
            <a:ext cx="8534400" cy="1460500"/>
          </a:xfrm>
          <a:prstGeom prst="rect">
            <a:avLst/>
          </a:prstGeom>
        </p:spPr>
        <p:txBody>
          <a:bodyPr lIns="68024" tIns="34014" rIns="68024" bIns="34014"/>
          <a:lstStyle>
            <a:lvl1pPr>
              <a:defRPr/>
            </a:lvl1pPr>
          </a:lstStyle>
          <a:p>
            <a:pPr>
              <a:defRPr/>
            </a:pPr>
            <a:fld id="{89CBFF19-BBD1-4DE0-AB22-87EFCF3D4EC3}" type="datetimeFigureOut">
              <a:rPr lang="en-US"/>
              <a:pPr>
                <a:defRPr/>
              </a:pPr>
              <a:t>5/26/22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96800" y="25425400"/>
            <a:ext cx="11582400" cy="1460500"/>
          </a:xfrm>
          <a:prstGeom prst="rect">
            <a:avLst/>
          </a:prstGeom>
        </p:spPr>
        <p:txBody>
          <a:bodyPr lIns="68024" tIns="34014" rIns="68024" bIns="34014"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212800" y="25425400"/>
            <a:ext cx="8534400" cy="1460500"/>
          </a:xfrm>
          <a:prstGeom prst="rect">
            <a:avLst/>
          </a:prstGeom>
        </p:spPr>
        <p:txBody>
          <a:bodyPr lIns="68024" tIns="34014" rIns="68024" bIns="34014"/>
          <a:lstStyle>
            <a:lvl1pPr>
              <a:defRPr/>
            </a:lvl1pPr>
          </a:lstStyle>
          <a:p>
            <a:pPr>
              <a:defRPr/>
            </a:pPr>
            <a:fld id="{3D746A6B-B81F-4E7F-9EC1-46A902DC3D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advClick="0" advTm="13000">
    <p:pull dir="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743200" y="24993600"/>
            <a:ext cx="7620000" cy="1828800"/>
          </a:xfrm>
          <a:prstGeom prst="rect">
            <a:avLst/>
          </a:prstGeom>
        </p:spPr>
        <p:txBody>
          <a:bodyPr lIns="76168" tIns="38083" rIns="76168" bIns="38083"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2496800" y="24993600"/>
            <a:ext cx="11582400" cy="1828800"/>
          </a:xfrm>
          <a:prstGeom prst="rect">
            <a:avLst/>
          </a:prstGeom>
        </p:spPr>
        <p:txBody>
          <a:bodyPr lIns="76168" tIns="38083" rIns="76168" bIns="38083"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6212800" y="24993600"/>
            <a:ext cx="7620000" cy="1828800"/>
          </a:xfrm>
          <a:prstGeom prst="rect">
            <a:avLst/>
          </a:prstGeom>
        </p:spPr>
        <p:txBody>
          <a:bodyPr lIns="76168" tIns="38083" rIns="76168" bIns="38083"/>
          <a:lstStyle>
            <a:lvl1pPr>
              <a:defRPr/>
            </a:lvl1pPr>
          </a:lstStyle>
          <a:p>
            <a:pPr>
              <a:defRPr/>
            </a:pPr>
            <a:fld id="{FAB72F35-DDA7-416C-B2A7-0FD48AFA6C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" descr="1chrmblue_st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750" y="14090650"/>
            <a:ext cx="13811250" cy="1117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0"/>
          <p:cNvSpPr txBox="1">
            <a:spLocks noChangeArrowheads="1"/>
          </p:cNvSpPr>
          <p:nvPr userDrawn="1"/>
        </p:nvSpPr>
        <p:spPr bwMode="auto">
          <a:xfrm>
            <a:off x="3517900" y="1593850"/>
            <a:ext cx="29567188" cy="25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5706" tIns="182854" rIns="365706" bIns="182854">
            <a:spAutoFit/>
          </a:bodyPr>
          <a:lstStyle/>
          <a:p>
            <a:pPr algn="ctr" eaLnBrk="0" hangingPunct="0">
              <a:defRPr/>
            </a:pPr>
            <a:r>
              <a:rPr lang="en-US" sz="14400" b="1" i="1" dirty="0">
                <a:latin typeface="Arial" charset="0"/>
              </a:rPr>
              <a:t>Air Force Institute of Technology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8521707"/>
            <a:ext cx="31089600" cy="58800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5544803"/>
            <a:ext cx="25603200" cy="7010399"/>
          </a:xfrm>
          <a:prstGeom prst="rect">
            <a:avLst/>
          </a:prstGeom>
        </p:spPr>
        <p:txBody>
          <a:bodyPr lIns="68040" tIns="34020" rIns="68040" bIns="3402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32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65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898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530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1634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796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42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061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1828800" y="25425400"/>
            <a:ext cx="8534400" cy="1460500"/>
          </a:xfrm>
          <a:prstGeom prst="rect">
            <a:avLst/>
          </a:prstGeom>
        </p:spPr>
        <p:txBody>
          <a:bodyPr lIns="68040" tIns="34020" rIns="68040" bIns="34020"/>
          <a:lstStyle>
            <a:lvl1pPr>
              <a:defRPr/>
            </a:lvl1pPr>
          </a:lstStyle>
          <a:p>
            <a:pPr>
              <a:defRPr/>
            </a:pPr>
            <a:fld id="{83952CF8-728E-4108-BD35-250E3E01A456}" type="datetimeFigureOut">
              <a:rPr lang="en-US"/>
              <a:pPr>
                <a:defRPr/>
              </a:pPr>
              <a:t>5/26/22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96800" y="25425400"/>
            <a:ext cx="11582400" cy="1460500"/>
          </a:xfrm>
          <a:prstGeom prst="rect">
            <a:avLst/>
          </a:prstGeom>
        </p:spPr>
        <p:txBody>
          <a:bodyPr lIns="68040" tIns="34020" rIns="68040" bIns="34020"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212800" y="25425400"/>
            <a:ext cx="8534400" cy="1460500"/>
          </a:xfrm>
          <a:prstGeom prst="rect">
            <a:avLst/>
          </a:prstGeom>
        </p:spPr>
        <p:txBody>
          <a:bodyPr lIns="68040" tIns="34020" rIns="68040" bIns="34020"/>
          <a:lstStyle>
            <a:lvl1pPr>
              <a:defRPr/>
            </a:lvl1pPr>
          </a:lstStyle>
          <a:p>
            <a:pPr>
              <a:defRPr/>
            </a:pPr>
            <a:fld id="{8E22AF43-C26C-41C1-AC96-A592012CFE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advClick="0" advTm="13000">
    <p:pull dir="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29997" dir="5400000" sy="-100000" algn="bl" rotWithShape="0"/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advClick="0" advTm="13000">
    <p:pull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8521714"/>
            <a:ext cx="31089600" cy="58800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5544810"/>
            <a:ext cx="25603200" cy="7010399"/>
          </a:xfrm>
          <a:prstGeom prst="rect">
            <a:avLst/>
          </a:prstGeom>
        </p:spPr>
        <p:txBody>
          <a:bodyPr lIns="68021" tIns="34012" rIns="68021" bIns="34012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32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64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896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528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161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7934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425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057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28800" y="25425400"/>
            <a:ext cx="8534400" cy="1460500"/>
          </a:xfrm>
          <a:prstGeom prst="rect">
            <a:avLst/>
          </a:prstGeom>
        </p:spPr>
        <p:txBody>
          <a:bodyPr lIns="68021" tIns="34012" rIns="68021" bIns="34012"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96800" y="25425400"/>
            <a:ext cx="11582400" cy="1460500"/>
          </a:xfrm>
          <a:prstGeom prst="rect">
            <a:avLst/>
          </a:prstGeom>
        </p:spPr>
        <p:txBody>
          <a:bodyPr lIns="68021" tIns="34012" rIns="68021" bIns="34012"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212800" y="25425400"/>
            <a:ext cx="8534400" cy="1460500"/>
          </a:xfrm>
          <a:prstGeom prst="rect">
            <a:avLst/>
          </a:prstGeom>
        </p:spPr>
        <p:txBody>
          <a:bodyPr lIns="68021" tIns="34012" rIns="68021" bIns="34012"/>
          <a:lstStyle>
            <a:lvl1pPr>
              <a:defRPr/>
            </a:lvl1pPr>
          </a:lstStyle>
          <a:p>
            <a:pPr>
              <a:defRPr/>
            </a:pPr>
            <a:fld id="{43B7EB6D-06BA-4632-BB8B-01E355D37E9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advClick="0" advTm="13000">
    <p:pull dir="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272" y="6400275"/>
            <a:ext cx="32919458" cy="18104116"/>
          </a:xfrm>
          <a:prstGeom prst="rect">
            <a:avLst/>
          </a:prstGeom>
        </p:spPr>
        <p:txBody>
          <a:bodyPr lIns="68021" tIns="34012" rIns="68021" bIns="34012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28800" y="25425400"/>
            <a:ext cx="8534400" cy="1460500"/>
          </a:xfrm>
          <a:prstGeom prst="rect">
            <a:avLst/>
          </a:prstGeom>
        </p:spPr>
        <p:txBody>
          <a:bodyPr lIns="68021" tIns="34012" rIns="68021" bIns="34012"/>
          <a:lstStyle>
            <a:lvl1pPr>
              <a:defRPr/>
            </a:lvl1pPr>
          </a:lstStyle>
          <a:p>
            <a:pPr>
              <a:defRPr/>
            </a:pPr>
            <a:fld id="{029BF2AA-5FF7-40CD-A407-188C097275AE}" type="datetimeFigureOut">
              <a:rPr lang="en-US"/>
              <a:pPr>
                <a:defRPr/>
              </a:pPr>
              <a:t>5/26/22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96800" y="25425400"/>
            <a:ext cx="11582400" cy="1460500"/>
          </a:xfrm>
          <a:prstGeom prst="rect">
            <a:avLst/>
          </a:prstGeom>
        </p:spPr>
        <p:txBody>
          <a:bodyPr lIns="68021" tIns="34012" rIns="68021" bIns="34012"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212800" y="25425400"/>
            <a:ext cx="8534400" cy="1460500"/>
          </a:xfrm>
          <a:prstGeom prst="rect">
            <a:avLst/>
          </a:prstGeom>
        </p:spPr>
        <p:txBody>
          <a:bodyPr lIns="68021" tIns="34012" rIns="68021" bIns="34012"/>
          <a:lstStyle>
            <a:lvl1pPr>
              <a:defRPr/>
            </a:lvl1pPr>
          </a:lstStyle>
          <a:p>
            <a:pPr>
              <a:defRPr/>
            </a:pPr>
            <a:fld id="{52EE480E-5A46-4465-8FF7-879B6E0D18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advClick="0" advTm="13000">
    <p:pull dir="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743200" y="24993600"/>
            <a:ext cx="7620000" cy="1828800"/>
          </a:xfrm>
          <a:prstGeom prst="rect">
            <a:avLst/>
          </a:prstGeom>
        </p:spPr>
        <p:txBody>
          <a:bodyPr lIns="76165" tIns="38081" rIns="76165" bIns="38081"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2496800" y="24993600"/>
            <a:ext cx="11582400" cy="1828800"/>
          </a:xfrm>
          <a:prstGeom prst="rect">
            <a:avLst/>
          </a:prstGeom>
        </p:spPr>
        <p:txBody>
          <a:bodyPr lIns="76165" tIns="38081" rIns="76165" bIns="38081"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6212800" y="24993600"/>
            <a:ext cx="7620000" cy="1828800"/>
          </a:xfrm>
          <a:prstGeom prst="rect">
            <a:avLst/>
          </a:prstGeom>
        </p:spPr>
        <p:txBody>
          <a:bodyPr lIns="76165" tIns="38081" rIns="76165" bIns="38081"/>
          <a:lstStyle>
            <a:lvl1pPr>
              <a:defRPr/>
            </a:lvl1pPr>
          </a:lstStyle>
          <a:p>
            <a:pPr>
              <a:defRPr/>
            </a:pPr>
            <a:fld id="{F0B8F86C-008D-49EC-A8F6-16FF366DD01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8956000" y="25908000"/>
            <a:ext cx="7620000" cy="1828800"/>
          </a:xfrm>
          <a:prstGeom prst="rect">
            <a:avLst/>
          </a:prstGeom>
        </p:spPr>
        <p:txBody>
          <a:bodyPr lIns="91426" tIns="45713" rIns="91426" bIns="45713"/>
          <a:lstStyle>
            <a:lvl1pPr>
              <a:defRPr/>
            </a:lvl1pPr>
          </a:lstStyle>
          <a:p>
            <a:pPr>
              <a:defRPr/>
            </a:pPr>
            <a:fld id="{4E13AAE5-B0DB-4169-A09B-90937378FE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advClick="0" advTm="13000">
    <p:pull dir="d"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" descr="1chrmblue_st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750" y="14090650"/>
            <a:ext cx="13811250" cy="1117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0"/>
          <p:cNvSpPr txBox="1">
            <a:spLocks noChangeArrowheads="1"/>
          </p:cNvSpPr>
          <p:nvPr userDrawn="1"/>
        </p:nvSpPr>
        <p:spPr bwMode="auto">
          <a:xfrm>
            <a:off x="3517900" y="1593850"/>
            <a:ext cx="29567188" cy="25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5706" tIns="182854" rIns="365706" bIns="182854">
            <a:spAutoFit/>
          </a:bodyPr>
          <a:lstStyle/>
          <a:p>
            <a:pPr algn="ctr" eaLnBrk="0" hangingPunct="0">
              <a:defRPr/>
            </a:pPr>
            <a:r>
              <a:rPr lang="en-US" sz="14400" b="1" i="1" dirty="0">
                <a:latin typeface="Arial" charset="0"/>
              </a:rPr>
              <a:t>Air Force Institute of Technology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8521708"/>
            <a:ext cx="31089600" cy="58800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5544804"/>
            <a:ext cx="25603200" cy="7010399"/>
          </a:xfrm>
          <a:prstGeom prst="rect">
            <a:avLst/>
          </a:prstGeom>
        </p:spPr>
        <p:txBody>
          <a:bodyPr lIns="68037" tIns="34019" rIns="68037" bIns="34019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3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65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8978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530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163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795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4283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061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1828800" y="25425400"/>
            <a:ext cx="8534400" cy="1460500"/>
          </a:xfrm>
          <a:prstGeom prst="rect">
            <a:avLst/>
          </a:prstGeom>
        </p:spPr>
        <p:txBody>
          <a:bodyPr lIns="68037" tIns="34019" rIns="68037" bIns="34019"/>
          <a:lstStyle>
            <a:lvl1pPr>
              <a:defRPr/>
            </a:lvl1pPr>
          </a:lstStyle>
          <a:p>
            <a:pPr>
              <a:defRPr/>
            </a:pPr>
            <a:fld id="{F5119E76-697F-4940-B97D-1B86BA670759}" type="datetimeFigureOut">
              <a:rPr lang="en-US"/>
              <a:pPr>
                <a:defRPr/>
              </a:pPr>
              <a:t>5/26/22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96800" y="25425400"/>
            <a:ext cx="11582400" cy="1460500"/>
          </a:xfrm>
          <a:prstGeom prst="rect">
            <a:avLst/>
          </a:prstGeom>
        </p:spPr>
        <p:txBody>
          <a:bodyPr lIns="68037" tIns="34019" rIns="68037" bIns="34019"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212800" y="25425400"/>
            <a:ext cx="8534400" cy="1460500"/>
          </a:xfrm>
          <a:prstGeom prst="rect">
            <a:avLst/>
          </a:prstGeom>
        </p:spPr>
        <p:txBody>
          <a:bodyPr lIns="68037" tIns="34019" rIns="68037" bIns="34019"/>
          <a:lstStyle>
            <a:lvl1pPr>
              <a:defRPr/>
            </a:lvl1pPr>
          </a:lstStyle>
          <a:p>
            <a:pPr>
              <a:defRPr/>
            </a:pPr>
            <a:fld id="{A5D132A7-9FDC-4822-97D8-2916BFEED4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advClick="0" advTm="13000">
    <p:pull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743200" y="24993600"/>
            <a:ext cx="7620000" cy="1828800"/>
          </a:xfrm>
          <a:prstGeom prst="rect">
            <a:avLst/>
          </a:prstGeom>
        </p:spPr>
        <p:txBody>
          <a:bodyPr lIns="76185" tIns="38093" rIns="76185" bIns="38093"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2496800" y="24993600"/>
            <a:ext cx="11582400" cy="1828800"/>
          </a:xfrm>
          <a:prstGeom prst="rect">
            <a:avLst/>
          </a:prstGeom>
        </p:spPr>
        <p:txBody>
          <a:bodyPr lIns="76185" tIns="38093" rIns="76185" bIns="38093"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6212800" y="24993600"/>
            <a:ext cx="7620000" cy="1828800"/>
          </a:xfrm>
          <a:prstGeom prst="rect">
            <a:avLst/>
          </a:prstGeom>
        </p:spPr>
        <p:txBody>
          <a:bodyPr lIns="76185" tIns="38093" rIns="76185" bIns="38093"/>
          <a:lstStyle>
            <a:lvl1pPr>
              <a:defRPr/>
            </a:lvl1pPr>
          </a:lstStyle>
          <a:p>
            <a:pPr>
              <a:defRPr/>
            </a:pPr>
            <a:fld id="{4E509D96-B1BD-49AA-9EF6-98FFA28AA7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advClick="0" advTm="13000">
    <p:pull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8521710"/>
            <a:ext cx="31089600" cy="58800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5544806"/>
            <a:ext cx="25603200" cy="7010399"/>
          </a:xfrm>
          <a:prstGeom prst="rect">
            <a:avLst/>
          </a:prstGeom>
        </p:spPr>
        <p:txBody>
          <a:bodyPr lIns="68031" tIns="34017" rIns="68031" bIns="34017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32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64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897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52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162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794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4274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05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28800" y="25425400"/>
            <a:ext cx="8534400" cy="1460500"/>
          </a:xfrm>
          <a:prstGeom prst="rect">
            <a:avLst/>
          </a:prstGeom>
        </p:spPr>
        <p:txBody>
          <a:bodyPr lIns="68031" tIns="34017" rIns="68031" bIns="34017"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96800" y="25425400"/>
            <a:ext cx="11582400" cy="1460500"/>
          </a:xfrm>
          <a:prstGeom prst="rect">
            <a:avLst/>
          </a:prstGeom>
        </p:spPr>
        <p:txBody>
          <a:bodyPr lIns="68031" tIns="34017" rIns="68031" bIns="34017"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212800" y="25425400"/>
            <a:ext cx="8534400" cy="1460500"/>
          </a:xfrm>
          <a:prstGeom prst="rect">
            <a:avLst/>
          </a:prstGeom>
        </p:spPr>
        <p:txBody>
          <a:bodyPr lIns="68031" tIns="34017" rIns="68031" bIns="34017"/>
          <a:lstStyle>
            <a:lvl1pPr>
              <a:defRPr/>
            </a:lvl1pPr>
          </a:lstStyle>
          <a:p>
            <a:pPr>
              <a:defRPr/>
            </a:pPr>
            <a:fld id="{CBF62B87-6DF9-46C6-B3A2-E203AA3ECA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advClick="0" advTm="13000">
    <p:pull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743200" y="24993600"/>
            <a:ext cx="7620000" cy="1828800"/>
          </a:xfrm>
          <a:prstGeom prst="rect">
            <a:avLst/>
          </a:prstGeom>
        </p:spPr>
        <p:txBody>
          <a:bodyPr lIns="76180" tIns="38089" rIns="76180" bIns="38089"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2496800" y="24993600"/>
            <a:ext cx="11582400" cy="1828800"/>
          </a:xfrm>
          <a:prstGeom prst="rect">
            <a:avLst/>
          </a:prstGeom>
        </p:spPr>
        <p:txBody>
          <a:bodyPr lIns="76180" tIns="38089" rIns="76180" bIns="38089"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6212800" y="24993600"/>
            <a:ext cx="7620000" cy="1828800"/>
          </a:xfrm>
          <a:prstGeom prst="rect">
            <a:avLst/>
          </a:prstGeom>
        </p:spPr>
        <p:txBody>
          <a:bodyPr lIns="76180" tIns="38089" rIns="76180" bIns="38089"/>
          <a:lstStyle>
            <a:lvl1pPr>
              <a:defRPr/>
            </a:lvl1pPr>
          </a:lstStyle>
          <a:p>
            <a:pPr>
              <a:defRPr/>
            </a:pPr>
            <a:fld id="{1885869E-8B9D-4828-8CBC-8238D095B4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wmf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wmf"/><Relationship Id="rId5" Type="http://schemas.openxmlformats.org/officeDocument/2006/relationships/image" Target="../media/image1.wmf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wmf"/><Relationship Id="rId5" Type="http://schemas.openxmlformats.org/officeDocument/2006/relationships/image" Target="../media/image1.wmf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2.wm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1.wmf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.wm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jpe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1.w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jpeg"/><Relationship Id="rId1" Type="http://schemas.openxmlformats.org/officeDocument/2006/relationships/theme" Target="../theme/theme8.xml"/><Relationship Id="rId4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theme" Target="../theme/theme9.xml"/><Relationship Id="rId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7"/>
          <p:cNvSpPr>
            <a:spLocks noChangeArrowheads="1"/>
          </p:cNvSpPr>
          <p:nvPr/>
        </p:nvSpPr>
        <p:spPr bwMode="auto">
          <a:xfrm>
            <a:off x="0" y="0"/>
            <a:ext cx="36576000" cy="43815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040" tIns="34020" rIns="68040" bIns="34020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3000" b="1" dirty="0">
              <a:solidFill>
                <a:srgbClr val="006699"/>
              </a:solidFill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05400" y="207963"/>
            <a:ext cx="23534688" cy="398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17515" tIns="158758" rIns="317515" bIns="15875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0"/>
            <a:ext cx="36576000" cy="2743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040" tIns="34020" rIns="68040" bIns="34020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30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29" name="Rectangle 11"/>
          <p:cNvSpPr>
            <a:spLocks noChangeArrowheads="1"/>
          </p:cNvSpPr>
          <p:nvPr/>
        </p:nvSpPr>
        <p:spPr bwMode="auto">
          <a:xfrm>
            <a:off x="0" y="4386263"/>
            <a:ext cx="36576000" cy="203200"/>
          </a:xfrm>
          <a:prstGeom prst="rect">
            <a:avLst/>
          </a:prstGeom>
          <a:solidFill>
            <a:srgbClr val="F2D60B"/>
          </a:solidFill>
          <a:ln w="9525">
            <a:noFill/>
            <a:miter lim="800000"/>
            <a:headEnd/>
            <a:tailEnd/>
          </a:ln>
        </p:spPr>
        <p:txBody>
          <a:bodyPr wrap="none" lIns="68040" tIns="34020" rIns="68040" bIns="34020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3000" b="1" dirty="0">
              <a:solidFill>
                <a:srgbClr val="006699"/>
              </a:solidFill>
            </a:endParaRPr>
          </a:p>
        </p:txBody>
      </p:sp>
      <p:pic>
        <p:nvPicPr>
          <p:cNvPr id="1030" name="Picture 10" descr="Log Coin.wm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384175" y="-60960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10" descr="OR Coin.wmf"/>
          <p:cNvPicPr>
            <a:picLocks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200" y="-57150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511" descr="CEEtop"/>
          <p:cNvPicPr preferRelativeResize="0"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603450" y="26670000"/>
            <a:ext cx="89725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 descr="AFIT Emblem-no background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25468263"/>
            <a:ext cx="5030788" cy="196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22" r:id="rId1"/>
    <p:sldLayoutId id="2147484329" r:id="rId2"/>
    <p:sldLayoutId id="2147484330" r:id="rId3"/>
  </p:sldLayoutIdLst>
  <p:transition advClick="0" advTm="13000">
    <p:pull dir="d"/>
  </p:transition>
  <p:hf hdr="0" ftr="0" dt="0"/>
  <p:txStyles>
    <p:titleStyle>
      <a:lvl1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2pPr>
      <a:lvl3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3pPr>
      <a:lvl4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4pPr>
      <a:lvl5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5pPr>
      <a:lvl6pPr marL="340199" algn="ctr" defTabSz="3175187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6pPr>
      <a:lvl7pPr marL="680397" algn="ctr" defTabSz="3175187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7pPr>
      <a:lvl8pPr marL="1020596" algn="ctr" defTabSz="3175187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8pPr>
      <a:lvl9pPr marL="1360795" algn="ctr" defTabSz="3175187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9pPr>
    </p:titleStyle>
    <p:bodyStyle>
      <a:lvl1pPr marL="1187450" indent="-1187450" algn="l" defTabSz="3171825" rtl="0" eaLnBrk="0" fontAlgn="base" hangingPunct="0">
        <a:spcBef>
          <a:spcPct val="20000"/>
        </a:spcBef>
        <a:spcAft>
          <a:spcPct val="0"/>
        </a:spcAft>
        <a:buChar char="•"/>
        <a:defRPr sz="11000">
          <a:solidFill>
            <a:schemeClr val="tx1"/>
          </a:solidFill>
          <a:latin typeface="+mn-lt"/>
          <a:ea typeface="+mn-ea"/>
          <a:cs typeface="+mn-cs"/>
        </a:defRPr>
      </a:lvl1pPr>
      <a:lvl2pPr marL="2576513" indent="-989013" algn="l" defTabSz="3171825" rtl="0" eaLnBrk="0" fontAlgn="base" hangingPunct="0">
        <a:spcBef>
          <a:spcPct val="20000"/>
        </a:spcBef>
        <a:spcAft>
          <a:spcPct val="0"/>
        </a:spcAft>
        <a:buChar char="–"/>
        <a:defRPr sz="9800">
          <a:solidFill>
            <a:schemeClr val="tx1"/>
          </a:solidFill>
          <a:latin typeface="+mn-lt"/>
        </a:defRPr>
      </a:lvl2pPr>
      <a:lvl3pPr marL="3965575" indent="-790575" algn="l" defTabSz="3171825" rtl="0" eaLnBrk="0" fontAlgn="base" hangingPunct="0">
        <a:spcBef>
          <a:spcPct val="20000"/>
        </a:spcBef>
        <a:spcAft>
          <a:spcPct val="0"/>
        </a:spcAft>
        <a:buChar char="•"/>
        <a:defRPr sz="8300">
          <a:solidFill>
            <a:schemeClr val="tx1"/>
          </a:solidFill>
          <a:latin typeface="+mn-lt"/>
        </a:defRPr>
      </a:lvl3pPr>
      <a:lvl4pPr marL="5551488" indent="-790575" algn="l" defTabSz="3171825" rtl="0" eaLnBrk="0" fontAlgn="base" hangingPunct="0">
        <a:spcBef>
          <a:spcPct val="20000"/>
        </a:spcBef>
        <a:spcAft>
          <a:spcPct val="0"/>
        </a:spcAft>
        <a:buChar char="–"/>
        <a:defRPr sz="6800">
          <a:solidFill>
            <a:schemeClr val="tx1"/>
          </a:solidFill>
          <a:latin typeface="+mn-lt"/>
        </a:defRPr>
      </a:lvl4pPr>
      <a:lvl5pPr marL="7138988" indent="-790575" algn="l" defTabSz="3171825" rtl="0" eaLnBrk="0" fontAlgn="base" hangingPunct="0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5pPr>
      <a:lvl6pPr marL="7484368" indent="-793797" algn="l" defTabSz="3175187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6pPr>
      <a:lvl7pPr marL="7824568" indent="-793797" algn="l" defTabSz="3175187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7pPr>
      <a:lvl8pPr marL="8164767" indent="-793797" algn="l" defTabSz="3175187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8pPr>
      <a:lvl9pPr marL="8504965" indent="-793797" algn="l" defTabSz="3175187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039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0199" algn="l" defTabSz="68039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80397" algn="l" defTabSz="68039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20596" algn="l" defTabSz="68039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360795" algn="l" defTabSz="68039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993" algn="l" defTabSz="68039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041192" algn="l" defTabSz="68039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381391" algn="l" defTabSz="68039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721589" algn="l" defTabSz="68039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7"/>
          <p:cNvSpPr>
            <a:spLocks noChangeArrowheads="1"/>
          </p:cNvSpPr>
          <p:nvPr/>
        </p:nvSpPr>
        <p:spPr bwMode="auto">
          <a:xfrm>
            <a:off x="0" y="0"/>
            <a:ext cx="36576000" cy="43815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037" tIns="34019" rIns="68037" bIns="34019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3000" b="1" dirty="0">
              <a:solidFill>
                <a:srgbClr val="006699"/>
              </a:solidFill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05400" y="207963"/>
            <a:ext cx="23534688" cy="398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17502" tIns="158752" rIns="317502" bIns="15875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0"/>
            <a:ext cx="36576000" cy="2743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037" tIns="34019" rIns="68037" bIns="34019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30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0" y="4386263"/>
            <a:ext cx="36576000" cy="203200"/>
          </a:xfrm>
          <a:prstGeom prst="rect">
            <a:avLst/>
          </a:prstGeom>
          <a:solidFill>
            <a:srgbClr val="F2D60B"/>
          </a:solidFill>
          <a:ln w="9525">
            <a:noFill/>
            <a:miter lim="800000"/>
            <a:headEnd/>
            <a:tailEnd/>
          </a:ln>
        </p:spPr>
        <p:txBody>
          <a:bodyPr wrap="none" lIns="68037" tIns="34019" rIns="68037" bIns="34019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3000" b="1" dirty="0">
              <a:solidFill>
                <a:srgbClr val="006699"/>
              </a:solidFill>
            </a:endParaRPr>
          </a:p>
        </p:txBody>
      </p:sp>
      <p:pic>
        <p:nvPicPr>
          <p:cNvPr id="2054" name="Picture 10" descr="Log Coin.wm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384175" y="-60960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10" descr="OR Coin.wmf"/>
          <p:cNvPicPr>
            <a:picLocks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200" y="-57150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511" descr="CEEtop"/>
          <p:cNvPicPr preferRelativeResize="0"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603450" y="26670000"/>
            <a:ext cx="89725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 descr="AFIT Emblem-no background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25468263"/>
            <a:ext cx="5030788" cy="196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8" name="Rectangle 11"/>
          <p:cNvSpPr>
            <a:spLocks noChangeArrowheads="1"/>
          </p:cNvSpPr>
          <p:nvPr/>
        </p:nvSpPr>
        <p:spPr bwMode="auto">
          <a:xfrm>
            <a:off x="0" y="0"/>
            <a:ext cx="36576000" cy="2743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76185" tIns="38093" rIns="76185" bIns="38093" anchor="ctr"/>
          <a:lstStyle/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3" r:id="rId1"/>
    <p:sldLayoutId id="2147484331" r:id="rId2"/>
    <p:sldLayoutId id="2147484332" r:id="rId3"/>
  </p:sldLayoutIdLst>
  <p:transition advClick="0" advTm="13000">
    <p:pull dir="d"/>
  </p:transition>
  <p:hf hdr="0" ftr="0" dt="0"/>
  <p:txStyles>
    <p:titleStyle>
      <a:lvl1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2pPr>
      <a:lvl3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3pPr>
      <a:lvl4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4pPr>
      <a:lvl5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5pPr>
      <a:lvl6pPr marL="340185" algn="ctr" defTabSz="3175060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6pPr>
      <a:lvl7pPr marL="680370" algn="ctr" defTabSz="3175060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7pPr>
      <a:lvl8pPr marL="1020555" algn="ctr" defTabSz="3175060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8pPr>
      <a:lvl9pPr marL="1360741" algn="ctr" defTabSz="3175060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9pPr>
    </p:titleStyle>
    <p:bodyStyle>
      <a:lvl1pPr marL="1187450" indent="-1187450" algn="l" defTabSz="3171825" rtl="0" eaLnBrk="0" fontAlgn="base" hangingPunct="0">
        <a:spcBef>
          <a:spcPct val="20000"/>
        </a:spcBef>
        <a:spcAft>
          <a:spcPct val="0"/>
        </a:spcAft>
        <a:buChar char="•"/>
        <a:defRPr sz="11000">
          <a:solidFill>
            <a:schemeClr val="tx1"/>
          </a:solidFill>
          <a:latin typeface="+mn-lt"/>
          <a:ea typeface="+mn-ea"/>
          <a:cs typeface="+mn-cs"/>
        </a:defRPr>
      </a:lvl1pPr>
      <a:lvl2pPr marL="2576513" indent="-989013" algn="l" defTabSz="3171825" rtl="0" eaLnBrk="0" fontAlgn="base" hangingPunct="0">
        <a:spcBef>
          <a:spcPct val="20000"/>
        </a:spcBef>
        <a:spcAft>
          <a:spcPct val="0"/>
        </a:spcAft>
        <a:buChar char="–"/>
        <a:defRPr sz="9800">
          <a:solidFill>
            <a:schemeClr val="tx1"/>
          </a:solidFill>
          <a:latin typeface="+mn-lt"/>
        </a:defRPr>
      </a:lvl2pPr>
      <a:lvl3pPr marL="3965575" indent="-790575" algn="l" defTabSz="3171825" rtl="0" eaLnBrk="0" fontAlgn="base" hangingPunct="0">
        <a:spcBef>
          <a:spcPct val="20000"/>
        </a:spcBef>
        <a:spcAft>
          <a:spcPct val="0"/>
        </a:spcAft>
        <a:buChar char="•"/>
        <a:defRPr sz="8300">
          <a:solidFill>
            <a:schemeClr val="tx1"/>
          </a:solidFill>
          <a:latin typeface="+mn-lt"/>
        </a:defRPr>
      </a:lvl3pPr>
      <a:lvl4pPr marL="5551488" indent="-790575" algn="l" defTabSz="3171825" rtl="0" eaLnBrk="0" fontAlgn="base" hangingPunct="0">
        <a:spcBef>
          <a:spcPct val="20000"/>
        </a:spcBef>
        <a:spcAft>
          <a:spcPct val="0"/>
        </a:spcAft>
        <a:buChar char="–"/>
        <a:defRPr sz="6800">
          <a:solidFill>
            <a:schemeClr val="tx1"/>
          </a:solidFill>
          <a:latin typeface="+mn-lt"/>
        </a:defRPr>
      </a:lvl4pPr>
      <a:lvl5pPr marL="7138988" indent="-790575" algn="l" defTabSz="3171825" rtl="0" eaLnBrk="0" fontAlgn="base" hangingPunct="0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5pPr>
      <a:lvl6pPr marL="7484068" indent="-793766" algn="l" defTabSz="3175060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6pPr>
      <a:lvl7pPr marL="7824255" indent="-793766" algn="l" defTabSz="3175060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7pPr>
      <a:lvl8pPr marL="8164440" indent="-793766" algn="l" defTabSz="3175060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8pPr>
      <a:lvl9pPr marL="8504625" indent="-793766" algn="l" defTabSz="3175060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03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0185" algn="l" defTabSz="6803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80370" algn="l" defTabSz="6803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20555" algn="l" defTabSz="6803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360741" algn="l" defTabSz="6803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925" algn="l" defTabSz="6803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041111" algn="l" defTabSz="6803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381296" algn="l" defTabSz="6803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721480" algn="l" defTabSz="6803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7"/>
          <p:cNvSpPr>
            <a:spLocks noChangeArrowheads="1"/>
          </p:cNvSpPr>
          <p:nvPr/>
        </p:nvSpPr>
        <p:spPr bwMode="auto">
          <a:xfrm>
            <a:off x="0" y="0"/>
            <a:ext cx="36576000" cy="43815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034" tIns="34018" rIns="68034" bIns="34018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3000" b="1" dirty="0">
              <a:solidFill>
                <a:srgbClr val="006699"/>
              </a:solidFill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05400" y="207963"/>
            <a:ext cx="23534688" cy="398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17489" tIns="158745" rIns="317489" bIns="1587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0"/>
            <a:ext cx="36576000" cy="2743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034" tIns="34018" rIns="68034" bIns="34018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30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077" name="Rectangle 11"/>
          <p:cNvSpPr>
            <a:spLocks noChangeArrowheads="1"/>
          </p:cNvSpPr>
          <p:nvPr/>
        </p:nvSpPr>
        <p:spPr bwMode="auto">
          <a:xfrm>
            <a:off x="0" y="4386263"/>
            <a:ext cx="36576000" cy="203200"/>
          </a:xfrm>
          <a:prstGeom prst="rect">
            <a:avLst/>
          </a:prstGeom>
          <a:solidFill>
            <a:srgbClr val="F2D60B"/>
          </a:solidFill>
          <a:ln w="9525">
            <a:noFill/>
            <a:miter lim="800000"/>
            <a:headEnd/>
            <a:tailEnd/>
          </a:ln>
        </p:spPr>
        <p:txBody>
          <a:bodyPr wrap="none" lIns="68034" tIns="34018" rIns="68034" bIns="34018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3000" b="1" dirty="0">
              <a:solidFill>
                <a:srgbClr val="006699"/>
              </a:solidFill>
            </a:endParaRPr>
          </a:p>
        </p:txBody>
      </p:sp>
      <p:pic>
        <p:nvPicPr>
          <p:cNvPr id="3078" name="Picture 10" descr="Log Coin.wm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18200" y="-60960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10" descr="OR Coin.wmf"/>
          <p:cNvPicPr>
            <a:picLocks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381000" y="-57150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511" descr="CEEtop"/>
          <p:cNvPicPr preferRelativeResize="0"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603450" y="26670000"/>
            <a:ext cx="89725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 descr="AFIT Emblem-no background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25468263"/>
            <a:ext cx="5030788" cy="196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2" name="Rectangle 11"/>
          <p:cNvSpPr>
            <a:spLocks noChangeArrowheads="1"/>
          </p:cNvSpPr>
          <p:nvPr/>
        </p:nvSpPr>
        <p:spPr bwMode="auto">
          <a:xfrm>
            <a:off x="0" y="0"/>
            <a:ext cx="36576000" cy="2743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76182" tIns="38091" rIns="76182" bIns="38091" anchor="ctr"/>
          <a:lstStyle/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4" r:id="rId1"/>
    <p:sldLayoutId id="2147484333" r:id="rId2"/>
    <p:sldLayoutId id="2147484334" r:id="rId3"/>
  </p:sldLayoutIdLst>
  <p:transition advClick="0" advTm="13000">
    <p:pull dir="d"/>
  </p:transition>
  <p:txStyles>
    <p:titleStyle>
      <a:lvl1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2pPr>
      <a:lvl3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3pPr>
      <a:lvl4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4pPr>
      <a:lvl5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5pPr>
      <a:lvl6pPr marL="340171" algn="ctr" defTabSz="3174933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6pPr>
      <a:lvl7pPr marL="680342" algn="ctr" defTabSz="3174933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7pPr>
      <a:lvl8pPr marL="1020515" algn="ctr" defTabSz="3174933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8pPr>
      <a:lvl9pPr marL="1360687" algn="ctr" defTabSz="3174933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9pPr>
    </p:titleStyle>
    <p:bodyStyle>
      <a:lvl1pPr marL="1187450" indent="-1187450" algn="l" defTabSz="3171825" rtl="0" eaLnBrk="0" fontAlgn="base" hangingPunct="0">
        <a:spcBef>
          <a:spcPct val="20000"/>
        </a:spcBef>
        <a:spcAft>
          <a:spcPct val="0"/>
        </a:spcAft>
        <a:buChar char="•"/>
        <a:defRPr sz="11000">
          <a:solidFill>
            <a:schemeClr val="tx1"/>
          </a:solidFill>
          <a:latin typeface="+mn-lt"/>
          <a:ea typeface="+mn-ea"/>
          <a:cs typeface="+mn-cs"/>
        </a:defRPr>
      </a:lvl1pPr>
      <a:lvl2pPr marL="2576513" indent="-989013" algn="l" defTabSz="3171825" rtl="0" eaLnBrk="0" fontAlgn="base" hangingPunct="0">
        <a:spcBef>
          <a:spcPct val="20000"/>
        </a:spcBef>
        <a:spcAft>
          <a:spcPct val="0"/>
        </a:spcAft>
        <a:buChar char="–"/>
        <a:defRPr sz="9800">
          <a:solidFill>
            <a:schemeClr val="tx1"/>
          </a:solidFill>
          <a:latin typeface="+mn-lt"/>
        </a:defRPr>
      </a:lvl2pPr>
      <a:lvl3pPr marL="3965575" indent="-790575" algn="l" defTabSz="3171825" rtl="0" eaLnBrk="0" fontAlgn="base" hangingPunct="0">
        <a:spcBef>
          <a:spcPct val="20000"/>
        </a:spcBef>
        <a:spcAft>
          <a:spcPct val="0"/>
        </a:spcAft>
        <a:buChar char="•"/>
        <a:defRPr sz="8300">
          <a:solidFill>
            <a:schemeClr val="tx1"/>
          </a:solidFill>
          <a:latin typeface="+mn-lt"/>
        </a:defRPr>
      </a:lvl3pPr>
      <a:lvl4pPr marL="5551488" indent="-790575" algn="l" defTabSz="3171825" rtl="0" eaLnBrk="0" fontAlgn="base" hangingPunct="0">
        <a:spcBef>
          <a:spcPct val="20000"/>
        </a:spcBef>
        <a:spcAft>
          <a:spcPct val="0"/>
        </a:spcAft>
        <a:buChar char="–"/>
        <a:defRPr sz="6800">
          <a:solidFill>
            <a:schemeClr val="tx1"/>
          </a:solidFill>
          <a:latin typeface="+mn-lt"/>
        </a:defRPr>
      </a:lvl4pPr>
      <a:lvl5pPr marL="7138988" indent="-790575" algn="l" defTabSz="3171825" rtl="0" eaLnBrk="0" fontAlgn="base" hangingPunct="0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5pPr>
      <a:lvl6pPr marL="7483768" indent="-793734" algn="l" defTabSz="3174933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6pPr>
      <a:lvl7pPr marL="7823942" indent="-793734" algn="l" defTabSz="3174933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7pPr>
      <a:lvl8pPr marL="8164113" indent="-793734" algn="l" defTabSz="3174933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8pPr>
      <a:lvl9pPr marL="8504285" indent="-793734" algn="l" defTabSz="3174933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034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0171" algn="l" defTabSz="68034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80342" algn="l" defTabSz="68034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20515" algn="l" defTabSz="68034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360687" algn="l" defTabSz="68034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857" algn="l" defTabSz="68034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041029" algn="l" defTabSz="68034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381201" algn="l" defTabSz="68034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721370" algn="l" defTabSz="68034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7"/>
          <p:cNvSpPr>
            <a:spLocks noChangeArrowheads="1"/>
          </p:cNvSpPr>
          <p:nvPr/>
        </p:nvSpPr>
        <p:spPr bwMode="auto">
          <a:xfrm>
            <a:off x="0" y="0"/>
            <a:ext cx="36576000" cy="43815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031" tIns="34017" rIns="68031" bIns="34017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3000" b="1" dirty="0">
              <a:solidFill>
                <a:srgbClr val="006699"/>
              </a:solidFill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05400" y="207963"/>
            <a:ext cx="23534688" cy="398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17478" tIns="158738" rIns="317478" bIns="1587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0"/>
            <a:ext cx="36576000" cy="2743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031" tIns="34017" rIns="68031" bIns="34017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30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101" name="Rectangle 11"/>
          <p:cNvSpPr>
            <a:spLocks noChangeArrowheads="1"/>
          </p:cNvSpPr>
          <p:nvPr/>
        </p:nvSpPr>
        <p:spPr bwMode="auto">
          <a:xfrm>
            <a:off x="0" y="4386263"/>
            <a:ext cx="36576000" cy="203200"/>
          </a:xfrm>
          <a:prstGeom prst="rect">
            <a:avLst/>
          </a:prstGeom>
          <a:solidFill>
            <a:srgbClr val="F2D60B"/>
          </a:solidFill>
          <a:ln w="9525">
            <a:noFill/>
            <a:miter lim="800000"/>
            <a:headEnd/>
            <a:tailEnd/>
          </a:ln>
        </p:spPr>
        <p:txBody>
          <a:bodyPr wrap="none" lIns="68031" tIns="34017" rIns="68031" bIns="34017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3000" b="1" dirty="0">
              <a:solidFill>
                <a:srgbClr val="006699"/>
              </a:solidFill>
            </a:endParaRPr>
          </a:p>
        </p:txBody>
      </p:sp>
      <p:pic>
        <p:nvPicPr>
          <p:cNvPr id="4102" name="Picture 10" descr="OR Coin.wmf"/>
          <p:cNvPicPr>
            <a:picLocks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381000" y="-57150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511" descr="CEEtop"/>
          <p:cNvPicPr preferRelativeResize="0"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603450" y="26670000"/>
            <a:ext cx="89725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9" descr="AFIT Emblem-no background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00" y="1206500"/>
            <a:ext cx="5030788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5" name="Rectangle 11"/>
          <p:cNvSpPr>
            <a:spLocks noChangeArrowheads="1"/>
          </p:cNvSpPr>
          <p:nvPr/>
        </p:nvSpPr>
        <p:spPr bwMode="auto">
          <a:xfrm>
            <a:off x="0" y="0"/>
            <a:ext cx="36576000" cy="2743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76180" tIns="38089" rIns="76180" bIns="38089" anchor="ctr"/>
          <a:lstStyle/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5" r:id="rId1"/>
    <p:sldLayoutId id="2147484335" r:id="rId2"/>
    <p:sldLayoutId id="2147484336" r:id="rId3"/>
  </p:sldLayoutIdLst>
  <p:transition advClick="0" advTm="13000">
    <p:pull dir="d"/>
  </p:transition>
  <p:txStyles>
    <p:titleStyle>
      <a:lvl1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2pPr>
      <a:lvl3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3pPr>
      <a:lvl4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4pPr>
      <a:lvl5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5pPr>
      <a:lvl6pPr marL="340157" algn="ctr" defTabSz="3174805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6pPr>
      <a:lvl7pPr marL="680314" algn="ctr" defTabSz="3174805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7pPr>
      <a:lvl8pPr marL="1020475" algn="ctr" defTabSz="3174805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8pPr>
      <a:lvl9pPr marL="1360632" algn="ctr" defTabSz="3174805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9pPr>
    </p:titleStyle>
    <p:bodyStyle>
      <a:lvl1pPr marL="1187450" indent="-1187450" algn="l" defTabSz="3171825" rtl="0" eaLnBrk="0" fontAlgn="base" hangingPunct="0">
        <a:spcBef>
          <a:spcPct val="20000"/>
        </a:spcBef>
        <a:spcAft>
          <a:spcPct val="0"/>
        </a:spcAft>
        <a:buChar char="•"/>
        <a:defRPr sz="11000">
          <a:solidFill>
            <a:schemeClr val="tx1"/>
          </a:solidFill>
          <a:latin typeface="+mn-lt"/>
          <a:ea typeface="+mn-ea"/>
          <a:cs typeface="+mn-cs"/>
        </a:defRPr>
      </a:lvl1pPr>
      <a:lvl2pPr marL="2576513" indent="-989013" algn="l" defTabSz="3171825" rtl="0" eaLnBrk="0" fontAlgn="base" hangingPunct="0">
        <a:spcBef>
          <a:spcPct val="20000"/>
        </a:spcBef>
        <a:spcAft>
          <a:spcPct val="0"/>
        </a:spcAft>
        <a:buChar char="–"/>
        <a:defRPr sz="9800">
          <a:solidFill>
            <a:schemeClr val="tx1"/>
          </a:solidFill>
          <a:latin typeface="+mn-lt"/>
        </a:defRPr>
      </a:lvl2pPr>
      <a:lvl3pPr marL="3965575" indent="-790575" algn="l" defTabSz="3171825" rtl="0" eaLnBrk="0" fontAlgn="base" hangingPunct="0">
        <a:spcBef>
          <a:spcPct val="20000"/>
        </a:spcBef>
        <a:spcAft>
          <a:spcPct val="0"/>
        </a:spcAft>
        <a:buChar char="•"/>
        <a:defRPr sz="8300">
          <a:solidFill>
            <a:schemeClr val="tx1"/>
          </a:solidFill>
          <a:latin typeface="+mn-lt"/>
        </a:defRPr>
      </a:lvl3pPr>
      <a:lvl4pPr marL="5551488" indent="-790575" algn="l" defTabSz="3171825" rtl="0" eaLnBrk="0" fontAlgn="base" hangingPunct="0">
        <a:spcBef>
          <a:spcPct val="20000"/>
        </a:spcBef>
        <a:spcAft>
          <a:spcPct val="0"/>
        </a:spcAft>
        <a:buChar char="–"/>
        <a:defRPr sz="6800">
          <a:solidFill>
            <a:schemeClr val="tx1"/>
          </a:solidFill>
          <a:latin typeface="+mn-lt"/>
        </a:defRPr>
      </a:lvl4pPr>
      <a:lvl5pPr marL="7138988" indent="-790575" algn="l" defTabSz="3171825" rtl="0" eaLnBrk="0" fontAlgn="base" hangingPunct="0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5pPr>
      <a:lvl6pPr marL="7483468" indent="-793703" algn="l" defTabSz="3174805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6pPr>
      <a:lvl7pPr marL="7823629" indent="-793703" algn="l" defTabSz="3174805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7pPr>
      <a:lvl8pPr marL="8163787" indent="-793703" algn="l" defTabSz="3174805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8pPr>
      <a:lvl9pPr marL="8503945" indent="-793703" algn="l" defTabSz="3174805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031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0157" algn="l" defTabSz="68031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80314" algn="l" defTabSz="68031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20475" algn="l" defTabSz="68031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360632" algn="l" defTabSz="68031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9" algn="l" defTabSz="68031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040946" algn="l" defTabSz="68031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381106" algn="l" defTabSz="68031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721262" algn="l" defTabSz="68031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7"/>
          <p:cNvSpPr>
            <a:spLocks noChangeArrowheads="1"/>
          </p:cNvSpPr>
          <p:nvPr/>
        </p:nvSpPr>
        <p:spPr bwMode="auto">
          <a:xfrm>
            <a:off x="0" y="0"/>
            <a:ext cx="36576000" cy="43815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029" tIns="34016" rIns="68029" bIns="34016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3000" b="1" dirty="0">
              <a:solidFill>
                <a:srgbClr val="006699"/>
              </a:solidFill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05400" y="207963"/>
            <a:ext cx="23534688" cy="398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17465" tIns="158732" rIns="317465" bIns="15873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0"/>
            <a:ext cx="36576000" cy="2743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029" tIns="34016" rIns="68029" bIns="34016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30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125" name="Rectangle 11"/>
          <p:cNvSpPr>
            <a:spLocks noChangeArrowheads="1"/>
          </p:cNvSpPr>
          <p:nvPr/>
        </p:nvSpPr>
        <p:spPr bwMode="auto">
          <a:xfrm>
            <a:off x="0" y="4386263"/>
            <a:ext cx="36576000" cy="203200"/>
          </a:xfrm>
          <a:prstGeom prst="rect">
            <a:avLst/>
          </a:prstGeom>
          <a:solidFill>
            <a:srgbClr val="F2D60B"/>
          </a:solidFill>
          <a:ln w="9525">
            <a:noFill/>
            <a:miter lim="800000"/>
            <a:headEnd/>
            <a:tailEnd/>
          </a:ln>
        </p:spPr>
        <p:txBody>
          <a:bodyPr wrap="none" lIns="68029" tIns="34016" rIns="68029" bIns="34016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3000" b="1" dirty="0">
              <a:solidFill>
                <a:srgbClr val="006699"/>
              </a:solidFill>
            </a:endParaRPr>
          </a:p>
        </p:txBody>
      </p:sp>
      <p:pic>
        <p:nvPicPr>
          <p:cNvPr id="5126" name="Picture 10" descr="Log Coin.wm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384175" y="-609600"/>
            <a:ext cx="5715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511" descr="CEEtop"/>
          <p:cNvPicPr preferRelativeResize="0"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603450" y="26670000"/>
            <a:ext cx="89725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9" descr="AFIT Emblem-no background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226000" y="1206500"/>
            <a:ext cx="5030788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9" name="Rectangle 11"/>
          <p:cNvSpPr>
            <a:spLocks noChangeArrowheads="1"/>
          </p:cNvSpPr>
          <p:nvPr/>
        </p:nvSpPr>
        <p:spPr bwMode="auto">
          <a:xfrm>
            <a:off x="0" y="0"/>
            <a:ext cx="36576000" cy="2743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76177" tIns="38088" rIns="76177" bIns="38088" anchor="ctr"/>
          <a:lstStyle/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6" r:id="rId1"/>
    <p:sldLayoutId id="2147484337" r:id="rId2"/>
    <p:sldLayoutId id="2147484338" r:id="rId3"/>
  </p:sldLayoutIdLst>
  <p:transition advClick="0" advTm="13000">
    <p:pull dir="d"/>
  </p:transition>
  <p:txStyles>
    <p:titleStyle>
      <a:lvl1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2pPr>
      <a:lvl3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3pPr>
      <a:lvl4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4pPr>
      <a:lvl5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5pPr>
      <a:lvl6pPr marL="340144" algn="ctr" defTabSz="3174678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6pPr>
      <a:lvl7pPr marL="680287" algn="ctr" defTabSz="3174678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7pPr>
      <a:lvl8pPr marL="1020435" algn="ctr" defTabSz="3174678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8pPr>
      <a:lvl9pPr marL="1360577" algn="ctr" defTabSz="3174678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9pPr>
    </p:titleStyle>
    <p:bodyStyle>
      <a:lvl1pPr marL="1187450" indent="-1187450" algn="l" defTabSz="3171825" rtl="0" eaLnBrk="0" fontAlgn="base" hangingPunct="0">
        <a:spcBef>
          <a:spcPct val="20000"/>
        </a:spcBef>
        <a:spcAft>
          <a:spcPct val="0"/>
        </a:spcAft>
        <a:buChar char="•"/>
        <a:defRPr sz="11000">
          <a:solidFill>
            <a:schemeClr val="tx1"/>
          </a:solidFill>
          <a:latin typeface="+mn-lt"/>
          <a:ea typeface="+mn-ea"/>
          <a:cs typeface="+mn-cs"/>
        </a:defRPr>
      </a:lvl1pPr>
      <a:lvl2pPr marL="2576513" indent="-989013" algn="l" defTabSz="3171825" rtl="0" eaLnBrk="0" fontAlgn="base" hangingPunct="0">
        <a:spcBef>
          <a:spcPct val="20000"/>
        </a:spcBef>
        <a:spcAft>
          <a:spcPct val="0"/>
        </a:spcAft>
        <a:buChar char="–"/>
        <a:defRPr sz="9800">
          <a:solidFill>
            <a:schemeClr val="tx1"/>
          </a:solidFill>
          <a:latin typeface="+mn-lt"/>
        </a:defRPr>
      </a:lvl2pPr>
      <a:lvl3pPr marL="3965575" indent="-790575" algn="l" defTabSz="3171825" rtl="0" eaLnBrk="0" fontAlgn="base" hangingPunct="0">
        <a:spcBef>
          <a:spcPct val="20000"/>
        </a:spcBef>
        <a:spcAft>
          <a:spcPct val="0"/>
        </a:spcAft>
        <a:buChar char="•"/>
        <a:defRPr sz="8300">
          <a:solidFill>
            <a:schemeClr val="tx1"/>
          </a:solidFill>
          <a:latin typeface="+mn-lt"/>
        </a:defRPr>
      </a:lvl3pPr>
      <a:lvl4pPr marL="5551488" indent="-790575" algn="l" defTabSz="3171825" rtl="0" eaLnBrk="0" fontAlgn="base" hangingPunct="0">
        <a:spcBef>
          <a:spcPct val="20000"/>
        </a:spcBef>
        <a:spcAft>
          <a:spcPct val="0"/>
        </a:spcAft>
        <a:buChar char="–"/>
        <a:defRPr sz="6800">
          <a:solidFill>
            <a:schemeClr val="tx1"/>
          </a:solidFill>
          <a:latin typeface="+mn-lt"/>
        </a:defRPr>
      </a:lvl4pPr>
      <a:lvl5pPr marL="7138988" indent="-790575" algn="l" defTabSz="3171825" rtl="0" eaLnBrk="0" fontAlgn="base" hangingPunct="0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5pPr>
      <a:lvl6pPr marL="7483168" indent="-793671" algn="l" defTabSz="3174678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6pPr>
      <a:lvl7pPr marL="7823317" indent="-793671" algn="l" defTabSz="3174678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7pPr>
      <a:lvl8pPr marL="8163460" indent="-793671" algn="l" defTabSz="3174678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8pPr>
      <a:lvl9pPr marL="8503606" indent="-793671" algn="l" defTabSz="3174678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02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0144" algn="l" defTabSz="6802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80287" algn="l" defTabSz="6802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20435" algn="l" defTabSz="6802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360577" algn="l" defTabSz="6802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21" algn="l" defTabSz="6802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040866" algn="l" defTabSz="6802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381011" algn="l" defTabSz="6802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721152" algn="l" defTabSz="680287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7"/>
          <p:cNvSpPr>
            <a:spLocks noChangeArrowheads="1"/>
          </p:cNvSpPr>
          <p:nvPr/>
        </p:nvSpPr>
        <p:spPr bwMode="auto">
          <a:xfrm>
            <a:off x="0" y="0"/>
            <a:ext cx="36576000" cy="43815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026" tIns="34015" rIns="68026" bIns="34015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3000" b="1" dirty="0">
              <a:solidFill>
                <a:srgbClr val="006699"/>
              </a:solidFill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05400" y="207963"/>
            <a:ext cx="23534688" cy="398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17452" tIns="158726" rIns="317452" bIns="15872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0"/>
            <a:ext cx="36576000" cy="2743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026" tIns="34015" rIns="68026" bIns="34015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30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149" name="Rectangle 11"/>
          <p:cNvSpPr>
            <a:spLocks noChangeArrowheads="1"/>
          </p:cNvSpPr>
          <p:nvPr/>
        </p:nvSpPr>
        <p:spPr bwMode="auto">
          <a:xfrm>
            <a:off x="0" y="4386263"/>
            <a:ext cx="36576000" cy="203200"/>
          </a:xfrm>
          <a:prstGeom prst="rect">
            <a:avLst/>
          </a:prstGeom>
          <a:solidFill>
            <a:srgbClr val="F2D60B"/>
          </a:solidFill>
          <a:ln w="9525">
            <a:noFill/>
            <a:miter lim="800000"/>
            <a:headEnd/>
            <a:tailEnd/>
          </a:ln>
        </p:spPr>
        <p:txBody>
          <a:bodyPr wrap="none" lIns="68026" tIns="34015" rIns="68026" bIns="34015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3000" b="1" dirty="0">
              <a:solidFill>
                <a:srgbClr val="006699"/>
              </a:solidFill>
            </a:endParaRPr>
          </a:p>
        </p:txBody>
      </p:sp>
      <p:pic>
        <p:nvPicPr>
          <p:cNvPr id="6150" name="Picture 510" descr="TopPicture"/>
          <p:cNvPicPr>
            <a:picLocks noChangeAspect="1" noChangeArrowheads="1"/>
          </p:cNvPicPr>
          <p:nvPr/>
        </p:nvPicPr>
        <p:blipFill>
          <a:blip r:embed="rId6" cstate="print"/>
          <a:srcRect l="26607" r="36281"/>
          <a:stretch>
            <a:fillRect/>
          </a:stretch>
        </p:blipFill>
        <p:spPr bwMode="auto">
          <a:xfrm>
            <a:off x="31496000" y="2352675"/>
            <a:ext cx="5003800" cy="196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511" descr="CEEtop"/>
          <p:cNvPicPr preferRelativeResize="0"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603450" y="26670000"/>
            <a:ext cx="89725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9" descr="AFIT Emblem-no background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725813" y="195263"/>
            <a:ext cx="5030787" cy="196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3" name="Rectangle 10"/>
          <p:cNvSpPr>
            <a:spLocks noChangeArrowheads="1"/>
          </p:cNvSpPr>
          <p:nvPr/>
        </p:nvSpPr>
        <p:spPr bwMode="auto">
          <a:xfrm>
            <a:off x="0" y="0"/>
            <a:ext cx="36576000" cy="2743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76174" tIns="38086" rIns="76174" bIns="38086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6154" name="Rectangle 11"/>
          <p:cNvSpPr>
            <a:spLocks noChangeArrowheads="1"/>
          </p:cNvSpPr>
          <p:nvPr/>
        </p:nvSpPr>
        <p:spPr bwMode="auto">
          <a:xfrm>
            <a:off x="0" y="0"/>
            <a:ext cx="36576000" cy="2743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76174" tIns="38086" rIns="76174" bIns="38086" anchor="ctr"/>
          <a:lstStyle/>
          <a:p>
            <a:pPr>
              <a:defRPr/>
            </a:pPr>
            <a:endParaRPr lang="en-US" dirty="0"/>
          </a:p>
        </p:txBody>
      </p:sp>
      <p:pic>
        <p:nvPicPr>
          <p:cNvPr id="6155" name="Picture 11" descr="OR Coin.wmf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889000" y="-914400"/>
            <a:ext cx="6318250" cy="641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39" r:id="rId2"/>
    <p:sldLayoutId id="2147484340" r:id="rId3"/>
    <p:sldLayoutId id="2147484341" r:id="rId4"/>
  </p:sldLayoutIdLst>
  <p:transition advClick="0" advTm="13000">
    <p:pull dir="d"/>
  </p:transition>
  <p:txStyles>
    <p:titleStyle>
      <a:lvl1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2pPr>
      <a:lvl3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3pPr>
      <a:lvl4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4pPr>
      <a:lvl5pPr algn="l" defTabSz="3171825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5pPr>
      <a:lvl6pPr marL="340130" algn="ctr" defTabSz="3174552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6pPr>
      <a:lvl7pPr marL="680260" algn="ctr" defTabSz="3174552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7pPr>
      <a:lvl8pPr marL="1020395" algn="ctr" defTabSz="3174552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8pPr>
      <a:lvl9pPr marL="1360521" algn="ctr" defTabSz="3174552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9pPr>
    </p:titleStyle>
    <p:bodyStyle>
      <a:lvl1pPr marL="1187450" indent="-1187450" algn="l" defTabSz="3171825" rtl="0" eaLnBrk="0" fontAlgn="base" hangingPunct="0">
        <a:spcBef>
          <a:spcPct val="20000"/>
        </a:spcBef>
        <a:spcAft>
          <a:spcPct val="0"/>
        </a:spcAft>
        <a:buChar char="•"/>
        <a:defRPr sz="11000">
          <a:solidFill>
            <a:schemeClr val="tx1"/>
          </a:solidFill>
          <a:latin typeface="+mn-lt"/>
          <a:ea typeface="+mn-ea"/>
          <a:cs typeface="+mn-cs"/>
        </a:defRPr>
      </a:lvl1pPr>
      <a:lvl2pPr marL="2576513" indent="-989013" algn="l" defTabSz="3171825" rtl="0" eaLnBrk="0" fontAlgn="base" hangingPunct="0">
        <a:spcBef>
          <a:spcPct val="20000"/>
        </a:spcBef>
        <a:spcAft>
          <a:spcPct val="0"/>
        </a:spcAft>
        <a:buChar char="–"/>
        <a:defRPr sz="9800">
          <a:solidFill>
            <a:schemeClr val="tx1"/>
          </a:solidFill>
          <a:latin typeface="+mn-lt"/>
        </a:defRPr>
      </a:lvl2pPr>
      <a:lvl3pPr marL="3965575" indent="-790575" algn="l" defTabSz="3171825" rtl="0" eaLnBrk="0" fontAlgn="base" hangingPunct="0">
        <a:spcBef>
          <a:spcPct val="20000"/>
        </a:spcBef>
        <a:spcAft>
          <a:spcPct val="0"/>
        </a:spcAft>
        <a:buChar char="•"/>
        <a:defRPr sz="8300">
          <a:solidFill>
            <a:schemeClr val="tx1"/>
          </a:solidFill>
          <a:latin typeface="+mn-lt"/>
        </a:defRPr>
      </a:lvl3pPr>
      <a:lvl4pPr marL="5551488" indent="-790575" algn="l" defTabSz="3171825" rtl="0" eaLnBrk="0" fontAlgn="base" hangingPunct="0">
        <a:spcBef>
          <a:spcPct val="20000"/>
        </a:spcBef>
        <a:spcAft>
          <a:spcPct val="0"/>
        </a:spcAft>
        <a:buChar char="–"/>
        <a:defRPr sz="6800">
          <a:solidFill>
            <a:schemeClr val="tx1"/>
          </a:solidFill>
          <a:latin typeface="+mn-lt"/>
        </a:defRPr>
      </a:lvl4pPr>
      <a:lvl5pPr marL="7138988" indent="-790575" algn="l" defTabSz="3171825" rtl="0" eaLnBrk="0" fontAlgn="base" hangingPunct="0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5pPr>
      <a:lvl6pPr marL="7482869" indent="-793639" algn="l" defTabSz="3174552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6pPr>
      <a:lvl7pPr marL="7823003" indent="-793639" algn="l" defTabSz="3174552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7pPr>
      <a:lvl8pPr marL="8163133" indent="-793639" algn="l" defTabSz="3174552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8pPr>
      <a:lvl9pPr marL="8503265" indent="-793639" algn="l" defTabSz="3174552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026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0130" algn="l" defTabSz="68026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80260" algn="l" defTabSz="68026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20395" algn="l" defTabSz="68026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360521" algn="l" defTabSz="68026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653" algn="l" defTabSz="68026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040784" algn="l" defTabSz="68026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380915" algn="l" defTabSz="68026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721044" algn="l" defTabSz="68026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7"/>
          <p:cNvSpPr>
            <a:spLocks noChangeArrowheads="1"/>
          </p:cNvSpPr>
          <p:nvPr/>
        </p:nvSpPr>
        <p:spPr bwMode="auto">
          <a:xfrm>
            <a:off x="0" y="0"/>
            <a:ext cx="36576000" cy="43815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024" tIns="34014" rIns="68024" bIns="34014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3000" b="1" dirty="0">
              <a:solidFill>
                <a:srgbClr val="006699"/>
              </a:solidFill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05400" y="207963"/>
            <a:ext cx="23534688" cy="398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17439" tIns="158720" rIns="317439" bIns="158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0"/>
            <a:ext cx="36576000" cy="2743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024" tIns="34014" rIns="68024" bIns="34014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30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173" name="Rectangle 11"/>
          <p:cNvSpPr>
            <a:spLocks noChangeArrowheads="1"/>
          </p:cNvSpPr>
          <p:nvPr/>
        </p:nvSpPr>
        <p:spPr bwMode="auto">
          <a:xfrm>
            <a:off x="0" y="4386263"/>
            <a:ext cx="36576000" cy="203200"/>
          </a:xfrm>
          <a:prstGeom prst="rect">
            <a:avLst/>
          </a:prstGeom>
          <a:solidFill>
            <a:srgbClr val="F2D60B"/>
          </a:solidFill>
          <a:ln w="9525">
            <a:noFill/>
            <a:miter lim="800000"/>
            <a:headEnd/>
            <a:tailEnd/>
          </a:ln>
        </p:spPr>
        <p:txBody>
          <a:bodyPr wrap="none" lIns="68024" tIns="34014" rIns="68024" bIns="34014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3000" b="1" dirty="0">
              <a:solidFill>
                <a:srgbClr val="006699"/>
              </a:solidFill>
            </a:endParaRPr>
          </a:p>
        </p:txBody>
      </p:sp>
      <p:pic>
        <p:nvPicPr>
          <p:cNvPr id="7174" name="Picture 510" descr="TopPicture"/>
          <p:cNvPicPr>
            <a:picLocks noChangeAspect="1" noChangeArrowheads="1"/>
          </p:cNvPicPr>
          <p:nvPr/>
        </p:nvPicPr>
        <p:blipFill>
          <a:blip r:embed="rId6" cstate="print"/>
          <a:srcRect l="26607" r="36281"/>
          <a:stretch>
            <a:fillRect/>
          </a:stretch>
        </p:blipFill>
        <p:spPr bwMode="auto">
          <a:xfrm>
            <a:off x="31496000" y="2352675"/>
            <a:ext cx="5003800" cy="196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511" descr="CEEtop"/>
          <p:cNvPicPr preferRelativeResize="0"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603450" y="26670000"/>
            <a:ext cx="89725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9" descr="AFIT Emblem-no background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725813" y="195263"/>
            <a:ext cx="5030787" cy="196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7" name="Rectangle 10"/>
          <p:cNvSpPr>
            <a:spLocks noChangeArrowheads="1"/>
          </p:cNvSpPr>
          <p:nvPr/>
        </p:nvSpPr>
        <p:spPr bwMode="auto">
          <a:xfrm>
            <a:off x="0" y="0"/>
            <a:ext cx="36576000" cy="2743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76171" tIns="38084" rIns="76171" bIns="38084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7178" name="Rectangle 11"/>
          <p:cNvSpPr>
            <a:spLocks noChangeArrowheads="1"/>
          </p:cNvSpPr>
          <p:nvPr/>
        </p:nvSpPr>
        <p:spPr bwMode="auto">
          <a:xfrm>
            <a:off x="0" y="0"/>
            <a:ext cx="36576000" cy="2743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76171" tIns="38084" rIns="76171" bIns="38084" anchor="ctr"/>
          <a:lstStyle/>
          <a:p>
            <a:pPr>
              <a:defRPr/>
            </a:pPr>
            <a:endParaRPr lang="en-US" dirty="0"/>
          </a:p>
        </p:txBody>
      </p:sp>
      <p:pic>
        <p:nvPicPr>
          <p:cNvPr id="7179" name="Picture 13" descr="Log Coin.wmf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892175" y="-952500"/>
            <a:ext cx="6418263" cy="641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28" r:id="rId1"/>
    <p:sldLayoutId id="2147484342" r:id="rId2"/>
    <p:sldLayoutId id="2147484343" r:id="rId3"/>
    <p:sldLayoutId id="2147484344" r:id="rId4"/>
  </p:sldLayoutIdLst>
  <p:transition advClick="0" advTm="13000">
    <p:pull dir="d"/>
  </p:transition>
  <p:txStyles>
    <p:titleStyle>
      <a:lvl1pPr algn="l" defTabSz="3170238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latin typeface="Arial" pitchFamily="34" charset="0"/>
          <a:ea typeface="+mj-ea"/>
          <a:cs typeface="Arial" pitchFamily="34" charset="0"/>
        </a:defRPr>
      </a:lvl1pPr>
      <a:lvl2pPr algn="l" defTabSz="3170238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2pPr>
      <a:lvl3pPr algn="l" defTabSz="3170238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3pPr>
      <a:lvl4pPr algn="l" defTabSz="3170238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4pPr>
      <a:lvl5pPr algn="l" defTabSz="3170238" rtl="0" eaLnBrk="0" fontAlgn="base" hangingPunct="0">
        <a:spcBef>
          <a:spcPct val="0"/>
        </a:spcBef>
        <a:spcAft>
          <a:spcPct val="0"/>
        </a:spcAft>
        <a:defRPr sz="12700" b="1">
          <a:solidFill>
            <a:schemeClr val="bg1"/>
          </a:solidFill>
          <a:latin typeface="Arial" charset="0"/>
          <a:cs typeface="Arial" charset="0"/>
        </a:defRPr>
      </a:lvl5pPr>
      <a:lvl6pPr marL="340116" algn="ctr" defTabSz="3174425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6pPr>
      <a:lvl7pPr marL="680232" algn="ctr" defTabSz="3174425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7pPr>
      <a:lvl8pPr marL="1020355" algn="ctr" defTabSz="3174425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8pPr>
      <a:lvl9pPr marL="1360467" algn="ctr" defTabSz="3174425" rtl="0" eaLnBrk="1" fontAlgn="base" hangingPunct="1">
        <a:spcBef>
          <a:spcPct val="0"/>
        </a:spcBef>
        <a:spcAft>
          <a:spcPct val="0"/>
        </a:spcAft>
        <a:defRPr sz="15200">
          <a:solidFill>
            <a:schemeClr val="tx2"/>
          </a:solidFill>
          <a:latin typeface="Times New Roman" pitchFamily="18" charset="0"/>
        </a:defRPr>
      </a:lvl9pPr>
    </p:titleStyle>
    <p:bodyStyle>
      <a:lvl1pPr marL="1185863" indent="-1185863" algn="l" defTabSz="3170238" rtl="0" eaLnBrk="0" fontAlgn="base" hangingPunct="0">
        <a:spcBef>
          <a:spcPct val="20000"/>
        </a:spcBef>
        <a:spcAft>
          <a:spcPct val="0"/>
        </a:spcAft>
        <a:buChar char="•"/>
        <a:defRPr sz="11000">
          <a:solidFill>
            <a:schemeClr val="tx1"/>
          </a:solidFill>
          <a:latin typeface="+mn-lt"/>
          <a:ea typeface="+mn-ea"/>
          <a:cs typeface="+mn-cs"/>
        </a:defRPr>
      </a:lvl1pPr>
      <a:lvl2pPr marL="2574925" indent="-987425" algn="l" defTabSz="3170238" rtl="0" eaLnBrk="0" fontAlgn="base" hangingPunct="0">
        <a:spcBef>
          <a:spcPct val="20000"/>
        </a:spcBef>
        <a:spcAft>
          <a:spcPct val="0"/>
        </a:spcAft>
        <a:buChar char="–"/>
        <a:defRPr sz="9800">
          <a:solidFill>
            <a:schemeClr val="tx1"/>
          </a:solidFill>
          <a:latin typeface="+mn-lt"/>
        </a:defRPr>
      </a:lvl2pPr>
      <a:lvl3pPr marL="3963988" indent="-788988" algn="l" defTabSz="3170238" rtl="0" eaLnBrk="0" fontAlgn="base" hangingPunct="0">
        <a:spcBef>
          <a:spcPct val="20000"/>
        </a:spcBef>
        <a:spcAft>
          <a:spcPct val="0"/>
        </a:spcAft>
        <a:buChar char="•"/>
        <a:defRPr sz="8300">
          <a:solidFill>
            <a:schemeClr val="tx1"/>
          </a:solidFill>
          <a:latin typeface="+mn-lt"/>
        </a:defRPr>
      </a:lvl3pPr>
      <a:lvl4pPr marL="5549900" indent="-788988" algn="l" defTabSz="3170238" rtl="0" eaLnBrk="0" fontAlgn="base" hangingPunct="0">
        <a:spcBef>
          <a:spcPct val="20000"/>
        </a:spcBef>
        <a:spcAft>
          <a:spcPct val="0"/>
        </a:spcAft>
        <a:buChar char="–"/>
        <a:defRPr sz="6800">
          <a:solidFill>
            <a:schemeClr val="tx1"/>
          </a:solidFill>
          <a:latin typeface="+mn-lt"/>
        </a:defRPr>
      </a:lvl4pPr>
      <a:lvl5pPr marL="7137400" indent="-788988" algn="l" defTabSz="3170238" rtl="0" eaLnBrk="0" fontAlgn="base" hangingPunct="0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5pPr>
      <a:lvl6pPr marL="7482568" indent="-793608" algn="l" defTabSz="3174425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6pPr>
      <a:lvl7pPr marL="7822691" indent="-793608" algn="l" defTabSz="3174425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7pPr>
      <a:lvl8pPr marL="8162807" indent="-793608" algn="l" defTabSz="3174425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8pPr>
      <a:lvl9pPr marL="8502925" indent="-793608" algn="l" defTabSz="3174425" rtl="0" eaLnBrk="1" fontAlgn="base" hangingPunct="1">
        <a:spcBef>
          <a:spcPct val="20000"/>
        </a:spcBef>
        <a:spcAft>
          <a:spcPct val="0"/>
        </a:spcAft>
        <a:buChar char="»"/>
        <a:defRPr sz="6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023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0116" algn="l" defTabSz="68023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80232" algn="l" defTabSz="68023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20355" algn="l" defTabSz="68023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360467" algn="l" defTabSz="68023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585" algn="l" defTabSz="68023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040702" algn="l" defTabSz="68023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380821" algn="l" defTabSz="68023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720935" algn="l" defTabSz="68023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7"/>
          <p:cNvSpPr>
            <a:spLocks noChangeArrowheads="1"/>
          </p:cNvSpPr>
          <p:nvPr/>
        </p:nvSpPr>
        <p:spPr bwMode="auto">
          <a:xfrm>
            <a:off x="0" y="0"/>
            <a:ext cx="36576000" cy="43815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019" tIns="34011" rIns="68019" bIns="34011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3000" b="1" dirty="0">
              <a:solidFill>
                <a:srgbClr val="006699"/>
              </a:solidFill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0" y="0"/>
            <a:ext cx="27178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17414" tIns="158707" rIns="317414" bIns="15870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96" name="Rectangle 11"/>
          <p:cNvSpPr>
            <a:spLocks noChangeArrowheads="1"/>
          </p:cNvSpPr>
          <p:nvPr/>
        </p:nvSpPr>
        <p:spPr bwMode="auto">
          <a:xfrm>
            <a:off x="0" y="0"/>
            <a:ext cx="36576000" cy="2743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68019" tIns="34011" rIns="68019" bIns="34011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3000" b="1" dirty="0">
              <a:solidFill>
                <a:srgbClr val="006699"/>
              </a:solidFill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0" y="4386263"/>
            <a:ext cx="36576000" cy="203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6E9CC6"/>
            </a:solidFill>
            <a:miter lim="800000"/>
            <a:headEnd/>
            <a:tailEnd/>
          </a:ln>
        </p:spPr>
        <p:txBody>
          <a:bodyPr wrap="none" lIns="68019" tIns="34011" rIns="68019" bIns="34011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3000" b="1" dirty="0">
              <a:solidFill>
                <a:srgbClr val="006699"/>
              </a:solidFill>
            </a:endParaRPr>
          </a:p>
        </p:txBody>
      </p:sp>
      <p:pic>
        <p:nvPicPr>
          <p:cNvPr id="8198" name="Picture 510" descr="TopPicture"/>
          <p:cNvPicPr>
            <a:picLocks noChangeAspect="1" noChangeArrowheads="1"/>
          </p:cNvPicPr>
          <p:nvPr/>
        </p:nvPicPr>
        <p:blipFill>
          <a:blip r:embed="rId2" cstate="print"/>
          <a:srcRect l="26607" r="36281"/>
          <a:stretch>
            <a:fillRect/>
          </a:stretch>
        </p:blipFill>
        <p:spPr bwMode="auto">
          <a:xfrm>
            <a:off x="31811913" y="1143000"/>
            <a:ext cx="4141787" cy="19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11" descr="OR Coin.wm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889000" y="-914400"/>
            <a:ext cx="6318250" cy="641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511" descr="CEEtop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603450" y="26670000"/>
            <a:ext cx="89725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5pPr>
      <a:lvl6pPr marL="340089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0177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027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60357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0825" indent="-2508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9275" indent="-2079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46138" indent="-1666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185863" indent="-1666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27175" indent="-1666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70492" indent="-170045" algn="l" defTabSz="6801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10584" indent="-170045" algn="l" defTabSz="6801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50674" indent="-170045" algn="l" defTabSz="6801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890767" indent="-170045" algn="l" defTabSz="6801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01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0089" algn="l" defTabSz="6801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0177" algn="l" defTabSz="6801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0275" algn="l" defTabSz="6801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60357" algn="l" defTabSz="6801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449" algn="l" defTabSz="6801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40539" algn="l" defTabSz="6801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80630" algn="l" defTabSz="6801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20717" algn="l" defTabSz="6801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7"/>
          <p:cNvSpPr>
            <a:spLocks noChangeArrowheads="1"/>
          </p:cNvSpPr>
          <p:nvPr/>
        </p:nvSpPr>
        <p:spPr bwMode="auto">
          <a:xfrm>
            <a:off x="0" y="0"/>
            <a:ext cx="36576000" cy="43815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8016" tIns="34010" rIns="68016" bIns="34010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3000" b="1" dirty="0">
              <a:solidFill>
                <a:srgbClr val="006699"/>
              </a:solidFill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0" y="0"/>
            <a:ext cx="27178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17403" tIns="158701" rIns="317403" bIns="15870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220" name="Rectangle 11"/>
          <p:cNvSpPr>
            <a:spLocks noChangeArrowheads="1"/>
          </p:cNvSpPr>
          <p:nvPr/>
        </p:nvSpPr>
        <p:spPr bwMode="auto">
          <a:xfrm>
            <a:off x="0" y="0"/>
            <a:ext cx="36576000" cy="2743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68016" tIns="34010" rIns="68016" bIns="34010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3000" b="1" dirty="0">
              <a:solidFill>
                <a:srgbClr val="006699"/>
              </a:solidFill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0" y="4386263"/>
            <a:ext cx="36576000" cy="203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6E9CC6"/>
            </a:solidFill>
            <a:miter lim="800000"/>
            <a:headEnd/>
            <a:tailEnd/>
          </a:ln>
        </p:spPr>
        <p:txBody>
          <a:bodyPr wrap="none" lIns="68016" tIns="34010" rIns="68016" bIns="34010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3000" b="1" dirty="0">
              <a:solidFill>
                <a:srgbClr val="006699"/>
              </a:solidFill>
            </a:endParaRPr>
          </a:p>
        </p:txBody>
      </p:sp>
      <p:pic>
        <p:nvPicPr>
          <p:cNvPr id="9222" name="Picture 510" descr="TopPicture"/>
          <p:cNvPicPr>
            <a:picLocks noChangeAspect="1" noChangeArrowheads="1"/>
          </p:cNvPicPr>
          <p:nvPr/>
        </p:nvPicPr>
        <p:blipFill>
          <a:blip r:embed="rId2" cstate="print"/>
          <a:srcRect l="26607" r="36281"/>
          <a:stretch>
            <a:fillRect/>
          </a:stretch>
        </p:blipFill>
        <p:spPr bwMode="auto">
          <a:xfrm>
            <a:off x="31811913" y="1143000"/>
            <a:ext cx="4141787" cy="19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511" descr="CEEtop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603450" y="26670000"/>
            <a:ext cx="89725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10" descr="Log Coin.wm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892175" y="-952500"/>
            <a:ext cx="6418263" cy="641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5pPr>
      <a:lvl6pPr marL="34007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015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023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60302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0825" indent="-2508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9275" indent="-2079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46138" indent="-1666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185863" indent="-1666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27175" indent="-1666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70417" indent="-170039" algn="l" defTabSz="68015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10496" indent="-170039" algn="l" defTabSz="68015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50572" indent="-170039" algn="l" defTabSz="68015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890651" indent="-170039" algn="l" defTabSz="68015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015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0075" algn="l" defTabSz="68015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0150" algn="l" defTabSz="68015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0235" algn="l" defTabSz="68015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60302" algn="l" defTabSz="68015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381" algn="l" defTabSz="68015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40456" algn="l" defTabSz="68015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80536" algn="l" defTabSz="68015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20608" algn="l" defTabSz="68015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4.png"/><Relationship Id="rId18" Type="http://schemas.openxmlformats.org/officeDocument/2006/relationships/image" Target="../media/image11.gif"/><Relationship Id="rId3" Type="http://schemas.openxmlformats.org/officeDocument/2006/relationships/image" Target="../media/image7.gif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gif"/><Relationship Id="rId11" Type="http://schemas.openxmlformats.org/officeDocument/2006/relationships/image" Target="../media/image120.png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10" Type="http://schemas.openxmlformats.org/officeDocument/2006/relationships/hyperlink" Target="https://www.overleaf.com/8037898jzcyqrpsdgnw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www.overleaf.com/help/112" TargetMode="External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A7B825D8-738E-04E5-EB59-B5A6940C9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685" y="8046689"/>
            <a:ext cx="7001874" cy="4376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95BFBFC-2593-2F6B-990D-58A2000F84EF}"/>
                  </a:ext>
                </a:extLst>
              </p:cNvPr>
              <p:cNvSpPr txBox="1"/>
              <p:nvPr/>
            </p:nvSpPr>
            <p:spPr>
              <a:xfrm>
                <a:off x="14538555" y="25505420"/>
                <a:ext cx="4177490" cy="921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…+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𝑚𝑒𝑟𝑖𝑡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𝑞𝑢𝑜𝑡𝑎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95BFBFC-2593-2F6B-990D-58A2000F8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8555" y="25505420"/>
                <a:ext cx="4177490" cy="921278"/>
              </a:xfrm>
              <a:prstGeom prst="rect">
                <a:avLst/>
              </a:prstGeom>
              <a:blipFill>
                <a:blip r:embed="rId4"/>
                <a:stretch>
                  <a:fillRect t="-67123" b="-45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63BE0-C0EB-70BC-D466-233DA606402F}"/>
                  </a:ext>
                </a:extLst>
              </p:cNvPr>
              <p:cNvSpPr txBox="1"/>
              <p:nvPr/>
            </p:nvSpPr>
            <p:spPr>
              <a:xfrm>
                <a:off x="10351471" y="25499969"/>
                <a:ext cx="4005392" cy="921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…+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𝑚𝑒𝑟𝑖𝑡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63BE0-C0EB-70BC-D466-233DA6064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471" y="25499969"/>
                <a:ext cx="4005392" cy="921278"/>
              </a:xfrm>
              <a:prstGeom prst="rect">
                <a:avLst/>
              </a:prstGeom>
              <a:blipFill>
                <a:blip r:embed="rId5"/>
                <a:stretch>
                  <a:fillRect t="-64865" b="-9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6" name="Picture 135" descr="Chart, scatter chart&#10;&#10;Description automatically generated">
            <a:extLst>
              <a:ext uri="{FF2B5EF4-FFF2-40B4-BE49-F238E27FC236}">
                <a16:creationId xmlns:a16="http://schemas.microsoft.com/office/drawing/2014/main" id="{C97E38DC-7AFD-7581-FB7E-B8088B713D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9" r="10693"/>
          <a:stretch/>
        </p:blipFill>
        <p:spPr>
          <a:xfrm>
            <a:off x="26778559" y="17634152"/>
            <a:ext cx="5270791" cy="4212599"/>
          </a:xfrm>
          <a:prstGeom prst="rect">
            <a:avLst/>
          </a:prstGeom>
        </p:spPr>
      </p:pic>
      <p:pic>
        <p:nvPicPr>
          <p:cNvPr id="268" name="Picture 267" descr="Chart&#10;&#10;Description automatically generated">
            <a:extLst>
              <a:ext uri="{FF2B5EF4-FFF2-40B4-BE49-F238E27FC236}">
                <a16:creationId xmlns:a16="http://schemas.microsoft.com/office/drawing/2014/main" id="{A5C4675F-3C55-2950-B33B-FD0A1387AB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597" y="22018343"/>
            <a:ext cx="7908631" cy="45132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F4141BF0-EC50-4B00-99E1-0B5D0192D964}"/>
                  </a:ext>
                </a:extLst>
              </p:cNvPr>
              <p:cNvSpPr txBox="1"/>
              <p:nvPr/>
            </p:nvSpPr>
            <p:spPr>
              <a:xfrm>
                <a:off x="234128" y="19257881"/>
                <a:ext cx="9743558" cy="5415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Sets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 </a:t>
                </a: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cadets</a:t>
                </a:r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 </a:t>
                </a: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AFSCs</a:t>
                </a:r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 </a:t>
                </a: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AFSC Objectives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Decision</a:t>
                </a: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400" b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Variable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 if cadet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assigned to AFSC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; 0 otherwise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Details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Parameters pertain to characteristics of the cadets (order of merit, source of commissioning, degree qualifications, etc.)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Objective values calculated through piece-wise linear value functions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Overall objective value is weighted sum of all component objective values</a:t>
                </a:r>
                <a:endParaRPr lang="en-US" sz="2400" b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latin typeface="Cambria Math" panose="02040503050406030204" pitchFamily="18" charset="0"/>
                  </a:rPr>
                  <a:t>Formulation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000" dirty="0"/>
                  <a:t>	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F4141BF0-EC50-4B00-99E1-0B5D0192D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28" y="19257881"/>
                <a:ext cx="9743558" cy="5415842"/>
              </a:xfrm>
              <a:prstGeom prst="rect">
                <a:avLst/>
              </a:prstGeom>
              <a:blipFill>
                <a:blip r:embed="rId8"/>
                <a:stretch>
                  <a:fillRect l="-911" t="-935" r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TextBox 177">
            <a:extLst>
              <a:ext uri="{FF2B5EF4-FFF2-40B4-BE49-F238E27FC236}">
                <a16:creationId xmlns:a16="http://schemas.microsoft.com/office/drawing/2014/main" id="{CB5DC68E-57A2-0EAA-5512-76091C03FB54}"/>
              </a:ext>
            </a:extLst>
          </p:cNvPr>
          <p:cNvSpPr txBox="1"/>
          <p:nvPr/>
        </p:nvSpPr>
        <p:spPr>
          <a:xfrm>
            <a:off x="10200760" y="5654751"/>
            <a:ext cx="1627632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0" hangingPunct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Stakeholders include cadets, career field managers, HAF/A1 leadership, USAFA/ROTC leadership</a:t>
            </a:r>
          </a:p>
          <a:p>
            <a:pPr marL="457200" indent="-457200" eaLnBrk="0" hangingPunct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Each decision maker (DM) provides input on the components of the solution that matter to them</a:t>
            </a:r>
          </a:p>
          <a:p>
            <a:pPr marL="457200" indent="-457200" eaLnBrk="0" hangingPunct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Objective function must appropriately evaluate overall quality of solution given all DM criteria</a:t>
            </a:r>
          </a:p>
          <a:p>
            <a:pPr marL="457200" indent="-457200" eaLnBrk="0" hangingPunct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Value-Focused Thinking (VFT) based value hierarchy implemented with two primary entities: cadets and AFSCs</a:t>
            </a:r>
          </a:p>
          <a:p>
            <a:pPr eaLnBrk="0" hangingPunct="0">
              <a:spcAft>
                <a:spcPts val="600"/>
              </a:spcAft>
            </a:pPr>
            <a:endParaRPr lang="en-US" sz="2400" kern="0" dirty="0"/>
          </a:p>
          <a:p>
            <a:pPr marL="457200" indent="-457200" eaLnBrk="0" hangingPunct="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kern="0" dirty="0"/>
          </a:p>
          <a:p>
            <a:pPr marL="457200" indent="-457200" eaLnBrk="0" hangingPunct="0">
              <a:buFont typeface="Arial" panose="020B0604020202020204" pitchFamily="34" charset="0"/>
              <a:buChar char="•"/>
            </a:pPr>
            <a:endParaRPr lang="en-US" sz="2400" kern="0" dirty="0"/>
          </a:p>
          <a:p>
            <a:pPr marL="457200" indent="-457200" eaLnBrk="0" hangingPunct="0">
              <a:buFont typeface="Arial" panose="020B0604020202020204" pitchFamily="34" charset="0"/>
              <a:buChar char="•"/>
            </a:pPr>
            <a:endParaRPr lang="en-US" sz="2400" kern="0" dirty="0"/>
          </a:p>
          <a:p>
            <a:pPr marL="457200" indent="-457200" eaLnBrk="0" hangingPunct="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66A38A4-96AE-B3DA-E9F6-D6C1EA705A3B}"/>
              </a:ext>
            </a:extLst>
          </p:cNvPr>
          <p:cNvSpPr txBox="1"/>
          <p:nvPr/>
        </p:nvSpPr>
        <p:spPr>
          <a:xfrm>
            <a:off x="183209" y="10803527"/>
            <a:ext cx="9804636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0" hangingPunct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Analyze several different modeling techniques to determine best fit model of the problem</a:t>
            </a:r>
          </a:p>
          <a:p>
            <a:pPr marL="457200" indent="-457200" eaLnBrk="0" hangingPunct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Validate model output achieves strategic goal of finding the best-known solution assignment of cadets to their career fields</a:t>
            </a:r>
          </a:p>
          <a:p>
            <a:pPr marL="457200" indent="-457200" eaLnBrk="0" hangingPunct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Determine efficient method(s) of solving the new model</a:t>
            </a:r>
          </a:p>
          <a:p>
            <a:pPr marL="457200" indent="-457200" eaLnBrk="0" hangingPunct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Compare and contrast solutions generated by different models given realistic objective/value tradeoff criteria</a:t>
            </a:r>
          </a:p>
          <a:p>
            <a:pPr eaLnBrk="0" hangingPunct="0">
              <a:spcAft>
                <a:spcPts val="600"/>
              </a:spcAft>
            </a:pPr>
            <a:endParaRPr lang="en-US" sz="2400" kern="0" dirty="0"/>
          </a:p>
          <a:p>
            <a:pPr marL="457200" indent="-457200" eaLnBrk="0" hangingPunct="0">
              <a:buFont typeface="Arial" panose="020B0604020202020204" pitchFamily="34" charset="0"/>
              <a:buChar char="•"/>
            </a:pPr>
            <a:endParaRPr lang="en-US" sz="2400" kern="0" dirty="0"/>
          </a:p>
          <a:p>
            <a:pPr marL="457200" indent="-457200" eaLnBrk="0" hangingPunct="0">
              <a:buFont typeface="Arial" panose="020B0604020202020204" pitchFamily="34" charset="0"/>
              <a:buChar char="•"/>
            </a:pPr>
            <a:endParaRPr lang="en-US" sz="2400" kern="0" dirty="0"/>
          </a:p>
          <a:p>
            <a:pPr marL="457200" indent="-457200" eaLnBrk="0" hangingPunct="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0CEEB90-D777-5198-A057-B76C5A5D1D6A}"/>
              </a:ext>
            </a:extLst>
          </p:cNvPr>
          <p:cNvSpPr txBox="1"/>
          <p:nvPr/>
        </p:nvSpPr>
        <p:spPr>
          <a:xfrm>
            <a:off x="157147" y="5712698"/>
            <a:ext cx="9804636" cy="564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0" hangingPunct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Each year, the Air Force Personnel Center (AFPC) assigns cadets to their career fields, denoted by Air Force Specialty Codes (AFSCs)</a:t>
            </a:r>
          </a:p>
          <a:p>
            <a:pPr marL="457200" indent="-457200" eaLnBrk="0" hangingPunct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Cadets submit preferences, along with utility measures, for the AFSCs they would like to be assigned to</a:t>
            </a:r>
          </a:p>
          <a:p>
            <a:pPr marL="457200" indent="-457200" eaLnBrk="0" hangingPunct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Current method of assignment uses an integer programming model to maximize the overall “utility” of assigning a cadet to an AFSC given certain Air Force-defined constraints</a:t>
            </a:r>
          </a:p>
          <a:p>
            <a:pPr marL="457200" indent="-457200" eaLnBrk="0" hangingPunct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0" dirty="0"/>
              <a:t>Constraints include filling AFSC quotas, balancing distribution of talent, balancing sources of commissioning, and meeting degree requirements across AFSCs as listed by the Air Force Officer Classification Directory</a:t>
            </a:r>
          </a:p>
          <a:p>
            <a:pPr marL="457200" indent="-457200" eaLnBrk="0" hangingPunct="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kern="0" dirty="0"/>
          </a:p>
          <a:p>
            <a:pPr marL="457200" indent="-457200" eaLnBrk="0" hangingPunct="0">
              <a:buFont typeface="Arial" panose="020B0604020202020204" pitchFamily="34" charset="0"/>
              <a:buChar char="•"/>
            </a:pPr>
            <a:endParaRPr lang="en-US" sz="2400" kern="0" dirty="0"/>
          </a:p>
          <a:p>
            <a:pPr marL="457200" indent="-457200" eaLnBrk="0" hangingPunct="0">
              <a:buFont typeface="Arial" panose="020B0604020202020204" pitchFamily="34" charset="0"/>
              <a:buChar char="•"/>
            </a:pPr>
            <a:endParaRPr lang="en-US" sz="2400" kern="0" dirty="0"/>
          </a:p>
          <a:p>
            <a:pPr marL="457200" indent="-457200" eaLnBrk="0" hangingPunct="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sp>
        <p:nvSpPr>
          <p:cNvPr id="74" name="Rounded Rectangle 73"/>
          <p:cNvSpPr/>
          <p:nvPr/>
        </p:nvSpPr>
        <p:spPr bwMode="auto">
          <a:xfrm>
            <a:off x="146985" y="9947548"/>
            <a:ext cx="9784080" cy="3763015"/>
          </a:xfrm>
          <a:prstGeom prst="roundRect">
            <a:avLst>
              <a:gd name="adj" fmla="val 2356"/>
            </a:avLst>
          </a:prstGeom>
          <a:noFill/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5706" tIns="182854" rIns="365706" bIns="182854"/>
          <a:lstStyle/>
          <a:p>
            <a:pPr marL="0" lvl="1" indent="0">
              <a:defRPr/>
            </a:pPr>
            <a:endParaRPr lang="en-US" sz="3200" dirty="0">
              <a:solidFill>
                <a:schemeClr val="tx1"/>
              </a:solidFill>
            </a:endParaRPr>
          </a:p>
          <a:p>
            <a:pPr marL="0" lvl="1" indent="0">
              <a:defRPr/>
            </a:pPr>
            <a:endParaRPr lang="en-US" sz="3200" b="1" dirty="0">
              <a:solidFill>
                <a:schemeClr val="tx1"/>
              </a:solidFill>
            </a:endParaRPr>
          </a:p>
          <a:p>
            <a:pPr eaLnBrk="0" hangingPunct="0">
              <a:defRPr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 bwMode="auto">
          <a:xfrm>
            <a:off x="10160001" y="7783371"/>
            <a:ext cx="16276320" cy="7874071"/>
          </a:xfrm>
          <a:prstGeom prst="roundRect">
            <a:avLst>
              <a:gd name="adj" fmla="val 2356"/>
            </a:avLst>
          </a:prstGeom>
          <a:noFill/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5706" tIns="182854" rIns="365706" bIns="182854"/>
          <a:lstStyle/>
          <a:p>
            <a:pPr algn="ctr" eaLnBrk="0" hangingPunct="0">
              <a:defRPr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5326856" y="557509"/>
            <a:ext cx="24757063" cy="2554548"/>
          </a:xfrm>
        </p:spPr>
        <p:txBody>
          <a:bodyPr/>
          <a:lstStyle/>
          <a:p>
            <a:pPr algn="ctr" defTabSz="3174678" eaLnBrk="1" hangingPunct="1">
              <a:defRPr/>
            </a:pPr>
            <a:r>
              <a:rPr lang="en-US" sz="6600" dirty="0"/>
              <a:t>A New Approach to Career Field Matching for Commissioning Air Force Cadets</a:t>
            </a:r>
          </a:p>
        </p:txBody>
      </p:sp>
      <p:sp>
        <p:nvSpPr>
          <p:cNvPr id="26633" name="Rectangle 11"/>
          <p:cNvSpPr>
            <a:spLocks noChangeArrowheads="1"/>
          </p:cNvSpPr>
          <p:nvPr/>
        </p:nvSpPr>
        <p:spPr bwMode="auto">
          <a:xfrm>
            <a:off x="0" y="-782638"/>
            <a:ext cx="185738" cy="15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6" tIns="45713" rIns="91426" bIns="45713" anchor="ctr">
            <a:spAutoFit/>
          </a:bodyPr>
          <a:lstStyle/>
          <a:p>
            <a:endParaRPr lang="en-US"/>
          </a:p>
        </p:txBody>
      </p:sp>
      <p:sp>
        <p:nvSpPr>
          <p:cNvPr id="26644" name="Rectangle 144"/>
          <p:cNvSpPr>
            <a:spLocks noChangeArrowheads="1"/>
          </p:cNvSpPr>
          <p:nvPr/>
        </p:nvSpPr>
        <p:spPr bwMode="auto">
          <a:xfrm>
            <a:off x="0" y="-785813"/>
            <a:ext cx="187325" cy="1571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757" tIns="46378" rIns="92757" bIns="46378" anchor="ctr">
            <a:spAutoFit/>
          </a:bodyPr>
          <a:lstStyle/>
          <a:p>
            <a:endParaRPr lang="en-US"/>
          </a:p>
        </p:txBody>
      </p:sp>
      <p:sp>
        <p:nvSpPr>
          <p:cNvPr id="26676" name="Rectangle 161"/>
          <p:cNvSpPr>
            <a:spLocks noChangeArrowheads="1"/>
          </p:cNvSpPr>
          <p:nvPr/>
        </p:nvSpPr>
        <p:spPr bwMode="auto">
          <a:xfrm>
            <a:off x="0" y="-785813"/>
            <a:ext cx="187325" cy="1571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757" tIns="46378" rIns="92757" bIns="46378" anchor="ctr">
            <a:spAutoFit/>
          </a:bodyPr>
          <a:lstStyle/>
          <a:p>
            <a:endParaRPr lang="en-US"/>
          </a:p>
        </p:txBody>
      </p:sp>
      <p:sp>
        <p:nvSpPr>
          <p:cNvPr id="26678" name="Rectangle 163"/>
          <p:cNvSpPr>
            <a:spLocks noChangeArrowheads="1"/>
          </p:cNvSpPr>
          <p:nvPr/>
        </p:nvSpPr>
        <p:spPr bwMode="auto">
          <a:xfrm>
            <a:off x="0" y="-785813"/>
            <a:ext cx="187325" cy="1571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757" tIns="46378" rIns="92757" bIns="46378" anchor="ctr">
            <a:spAutoFit/>
          </a:bodyPr>
          <a:lstStyle/>
          <a:p>
            <a:endParaRPr lang="en-US"/>
          </a:p>
        </p:txBody>
      </p:sp>
      <p:sp>
        <p:nvSpPr>
          <p:cNvPr id="26688" name="Text Box 5"/>
          <p:cNvSpPr txBox="1">
            <a:spLocks noChangeArrowheads="1"/>
          </p:cNvSpPr>
          <p:nvPr/>
        </p:nvSpPr>
        <p:spPr bwMode="auto">
          <a:xfrm>
            <a:off x="6143415" y="3266619"/>
            <a:ext cx="24289171" cy="6463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3600" b="1" dirty="0">
                <a:solidFill>
                  <a:schemeClr val="bg1"/>
                </a:solidFill>
                <a:latin typeface="Arial" charset="0"/>
              </a:rPr>
              <a:t>1st Lt D. </a:t>
            </a:r>
            <a:r>
              <a:rPr lang="en-US" sz="3600" b="1" dirty="0" err="1">
                <a:solidFill>
                  <a:schemeClr val="bg1"/>
                </a:solidFill>
                <a:latin typeface="Arial" charset="0"/>
              </a:rPr>
              <a:t>Griffen</a:t>
            </a:r>
            <a:r>
              <a:rPr lang="en-US" sz="3600" b="1" dirty="0">
                <a:solidFill>
                  <a:schemeClr val="bg1"/>
                </a:solidFill>
                <a:latin typeface="Arial" charset="0"/>
              </a:rPr>
              <a:t> Laird, Advisor: Lt Col Jesse Wales, Ph.D., Committee: Dr. Bruce Cox, Maj Michael </a:t>
            </a:r>
            <a:r>
              <a:rPr lang="en-US" sz="3600" b="1" dirty="0" err="1">
                <a:solidFill>
                  <a:schemeClr val="bg1"/>
                </a:solidFill>
                <a:latin typeface="Arial" charset="0"/>
              </a:rPr>
              <a:t>Garee</a:t>
            </a:r>
            <a:r>
              <a:rPr lang="en-US" sz="3600" b="1" dirty="0">
                <a:solidFill>
                  <a:schemeClr val="bg1"/>
                </a:solidFill>
                <a:latin typeface="Arial" charset="0"/>
              </a:rPr>
              <a:t>, Ph.D.</a:t>
            </a:r>
            <a:endParaRPr lang="en-US" sz="28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6680" name="Rectangle 2"/>
          <p:cNvSpPr>
            <a:spLocks noChangeArrowheads="1"/>
          </p:cNvSpPr>
          <p:nvPr/>
        </p:nvSpPr>
        <p:spPr bwMode="auto">
          <a:xfrm>
            <a:off x="2514600" y="109113638"/>
            <a:ext cx="10972800" cy="0"/>
          </a:xfrm>
          <a:prstGeom prst="rect">
            <a:avLst/>
          </a:prstGeom>
          <a:solidFill>
            <a:srgbClr val="7777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681" name="Rectangle 3"/>
          <p:cNvSpPr>
            <a:spLocks noChangeArrowheads="1"/>
          </p:cNvSpPr>
          <p:nvPr/>
        </p:nvSpPr>
        <p:spPr bwMode="auto">
          <a:xfrm>
            <a:off x="2514600" y="109113638"/>
            <a:ext cx="10972800" cy="0"/>
          </a:xfrm>
          <a:prstGeom prst="rect">
            <a:avLst/>
          </a:prstGeom>
          <a:solidFill>
            <a:srgbClr val="7777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682" name="Rectangle 4"/>
          <p:cNvSpPr>
            <a:spLocks noChangeArrowheads="1"/>
          </p:cNvSpPr>
          <p:nvPr/>
        </p:nvSpPr>
        <p:spPr bwMode="auto">
          <a:xfrm>
            <a:off x="2514600" y="109113638"/>
            <a:ext cx="10972800" cy="457200"/>
          </a:xfrm>
          <a:prstGeom prst="rect">
            <a:avLst/>
          </a:prstGeom>
          <a:solidFill>
            <a:srgbClr val="7777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683" name="Rectangle 5"/>
          <p:cNvSpPr>
            <a:spLocks noChangeArrowheads="1"/>
          </p:cNvSpPr>
          <p:nvPr/>
        </p:nvSpPr>
        <p:spPr bwMode="auto">
          <a:xfrm>
            <a:off x="2514600" y="109113638"/>
            <a:ext cx="10972800" cy="0"/>
          </a:xfrm>
          <a:prstGeom prst="rect">
            <a:avLst/>
          </a:prstGeom>
          <a:solidFill>
            <a:srgbClr val="7777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685" name="Rectangle 6"/>
          <p:cNvSpPr>
            <a:spLocks noChangeArrowheads="1"/>
          </p:cNvSpPr>
          <p:nvPr/>
        </p:nvSpPr>
        <p:spPr bwMode="auto">
          <a:xfrm>
            <a:off x="2514600" y="109113638"/>
            <a:ext cx="10972800" cy="457200"/>
          </a:xfrm>
          <a:prstGeom prst="rect">
            <a:avLst/>
          </a:prstGeom>
          <a:solidFill>
            <a:srgbClr val="7777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0969344" rIns="91440" bIns="109693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Warning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Sorry, we cannot load the preview right now. This may be because something on your computer or network is blocking access to the preview files. 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9"/>
              </a:rPr>
              <a:t>Please see this help article for advice.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850" name="Rectangle 271"/>
          <p:cNvSpPr>
            <a:spLocks noChangeArrowheads="1"/>
          </p:cNvSpPr>
          <p:nvPr/>
        </p:nvSpPr>
        <p:spPr bwMode="auto">
          <a:xfrm>
            <a:off x="17705388" y="28189238"/>
            <a:ext cx="36576000" cy="0"/>
          </a:xfrm>
          <a:prstGeom prst="rect">
            <a:avLst/>
          </a:prstGeom>
          <a:solidFill>
            <a:srgbClr val="7777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851" name="Rectangle 272">
            <a:hlinkClick r:id="rId10"/>
          </p:cNvPr>
          <p:cNvSpPr>
            <a:spLocks noChangeArrowheads="1"/>
          </p:cNvSpPr>
          <p:nvPr/>
        </p:nvSpPr>
        <p:spPr bwMode="auto">
          <a:xfrm>
            <a:off x="17705388" y="28189238"/>
            <a:ext cx="3657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6" name="Rectangle 294"/>
          <p:cNvSpPr>
            <a:spLocks noChangeArrowheads="1"/>
          </p:cNvSpPr>
          <p:nvPr/>
        </p:nvSpPr>
        <p:spPr bwMode="auto">
          <a:xfrm>
            <a:off x="2514600" y="109113638"/>
            <a:ext cx="10972800" cy="0"/>
          </a:xfrm>
          <a:prstGeom prst="rect">
            <a:avLst/>
          </a:prstGeom>
          <a:solidFill>
            <a:srgbClr val="7777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7" name="Rectangle 295"/>
          <p:cNvSpPr>
            <a:spLocks noChangeArrowheads="1"/>
          </p:cNvSpPr>
          <p:nvPr/>
        </p:nvSpPr>
        <p:spPr bwMode="auto">
          <a:xfrm>
            <a:off x="2514600" y="109113638"/>
            <a:ext cx="10972800" cy="0"/>
          </a:xfrm>
          <a:prstGeom prst="rect">
            <a:avLst/>
          </a:prstGeom>
          <a:solidFill>
            <a:srgbClr val="7777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8" name="Rectangle 296"/>
          <p:cNvSpPr>
            <a:spLocks noChangeArrowheads="1"/>
          </p:cNvSpPr>
          <p:nvPr/>
        </p:nvSpPr>
        <p:spPr bwMode="auto">
          <a:xfrm>
            <a:off x="2514600" y="109113638"/>
            <a:ext cx="10972800" cy="457200"/>
          </a:xfrm>
          <a:prstGeom prst="rect">
            <a:avLst/>
          </a:prstGeom>
          <a:solidFill>
            <a:srgbClr val="7777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89" name="Rectangle 297"/>
          <p:cNvSpPr>
            <a:spLocks noChangeArrowheads="1"/>
          </p:cNvSpPr>
          <p:nvPr/>
        </p:nvSpPr>
        <p:spPr bwMode="auto">
          <a:xfrm>
            <a:off x="2514600" y="109113638"/>
            <a:ext cx="10972800" cy="0"/>
          </a:xfrm>
          <a:prstGeom prst="rect">
            <a:avLst/>
          </a:prstGeom>
          <a:solidFill>
            <a:srgbClr val="7777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90" name="Rectangle 298"/>
          <p:cNvSpPr>
            <a:spLocks noChangeArrowheads="1"/>
          </p:cNvSpPr>
          <p:nvPr/>
        </p:nvSpPr>
        <p:spPr bwMode="auto">
          <a:xfrm>
            <a:off x="2514600" y="109113638"/>
            <a:ext cx="10972800" cy="457200"/>
          </a:xfrm>
          <a:prstGeom prst="rect">
            <a:avLst/>
          </a:prstGeom>
          <a:solidFill>
            <a:srgbClr val="7777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0969344" rIns="91440" bIns="109693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Warning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Sorry, we cannot load the preview right now. This may be because something on your computer or network is blocking access to the preview files. 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9"/>
              </a:rPr>
              <a:t>Please see this help article for advice.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092" name="Rectangle 563"/>
          <p:cNvSpPr>
            <a:spLocks noChangeArrowheads="1"/>
          </p:cNvSpPr>
          <p:nvPr/>
        </p:nvSpPr>
        <p:spPr bwMode="auto">
          <a:xfrm>
            <a:off x="17705388" y="28189238"/>
            <a:ext cx="36576000" cy="0"/>
          </a:xfrm>
          <a:prstGeom prst="rect">
            <a:avLst/>
          </a:prstGeom>
          <a:solidFill>
            <a:srgbClr val="7777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093" name="Rectangle 564">
            <a:hlinkClick r:id="rId10"/>
          </p:cNvPr>
          <p:cNvSpPr>
            <a:spLocks noChangeArrowheads="1"/>
          </p:cNvSpPr>
          <p:nvPr/>
        </p:nvSpPr>
        <p:spPr bwMode="auto">
          <a:xfrm>
            <a:off x="17705388" y="28189238"/>
            <a:ext cx="3657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" name="Text Box 5">
            <a:extLst>
              <a:ext uri="{FF2B5EF4-FFF2-40B4-BE49-F238E27FC236}">
                <a16:creationId xmlns:a16="http://schemas.microsoft.com/office/drawing/2014/main" id="{E559045E-499C-3CDD-7404-5B28DB350C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0000" y="26525139"/>
            <a:ext cx="13961426" cy="70921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2757" tIns="46378" rIns="92757" bIns="46378">
            <a:spAutoFit/>
          </a:bodyPr>
          <a:lstStyle/>
          <a:p>
            <a:pPr eaLnBrk="0" hangingPunct="0"/>
            <a:r>
              <a:rPr lang="en-US" sz="4000" b="1" u="sng" dirty="0">
                <a:latin typeface="Arial" charset="0"/>
              </a:rPr>
              <a:t>Sponsor:</a:t>
            </a:r>
            <a:r>
              <a:rPr lang="en-US" sz="4000" b="1" dirty="0">
                <a:latin typeface="Arial" charset="0"/>
              </a:rPr>
              <a:t> Lt Col Mitchell Gillespie, AFPC/DSYA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14047DA4-9020-020E-35B8-7E2D89151E86}"/>
              </a:ext>
            </a:extLst>
          </p:cNvPr>
          <p:cNvSpPr/>
          <p:nvPr/>
        </p:nvSpPr>
        <p:spPr bwMode="auto">
          <a:xfrm>
            <a:off x="157146" y="4850686"/>
            <a:ext cx="9784080" cy="4852899"/>
          </a:xfrm>
          <a:prstGeom prst="roundRect">
            <a:avLst>
              <a:gd name="adj" fmla="val 2356"/>
            </a:avLst>
          </a:prstGeom>
          <a:noFill/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5706" tIns="182854" rIns="365706" bIns="182854"/>
          <a:lstStyle/>
          <a:p>
            <a:pPr marL="0" lvl="1" indent="0">
              <a:defRPr/>
            </a:pPr>
            <a:endParaRPr lang="en-US" sz="3200" dirty="0">
              <a:solidFill>
                <a:schemeClr val="tx1"/>
              </a:solidFill>
            </a:endParaRPr>
          </a:p>
          <a:p>
            <a:pPr marL="0" lvl="1" indent="0">
              <a:defRPr/>
            </a:pPr>
            <a:endParaRPr lang="en-US" sz="3200" b="1" dirty="0">
              <a:solidFill>
                <a:schemeClr val="tx1"/>
              </a:solidFill>
            </a:endParaRPr>
          </a:p>
          <a:p>
            <a:pPr eaLnBrk="0" hangingPunct="0">
              <a:defRPr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F15CE259-A2C1-EC70-6817-5F1B27181978}"/>
              </a:ext>
            </a:extLst>
          </p:cNvPr>
          <p:cNvSpPr/>
          <p:nvPr/>
        </p:nvSpPr>
        <p:spPr bwMode="auto">
          <a:xfrm>
            <a:off x="157145" y="18362081"/>
            <a:ext cx="9784080" cy="8709590"/>
          </a:xfrm>
          <a:prstGeom prst="roundRect">
            <a:avLst>
              <a:gd name="adj" fmla="val 2356"/>
            </a:avLst>
          </a:prstGeom>
          <a:noFill/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5706" tIns="182854" rIns="365706" bIns="182854"/>
          <a:lstStyle/>
          <a:p>
            <a:pPr marL="0" lvl="1" indent="0">
              <a:defRPr/>
            </a:pPr>
            <a:endParaRPr lang="en-US" sz="3200" dirty="0">
              <a:solidFill>
                <a:schemeClr val="tx1"/>
              </a:solidFill>
            </a:endParaRPr>
          </a:p>
          <a:p>
            <a:pPr marL="0" lvl="1" indent="0">
              <a:defRPr/>
            </a:pPr>
            <a:endParaRPr lang="en-US" sz="3200" b="1" dirty="0">
              <a:solidFill>
                <a:schemeClr val="tx1"/>
              </a:solidFill>
            </a:endParaRPr>
          </a:p>
          <a:p>
            <a:pPr eaLnBrk="0" hangingPunct="0">
              <a:defRPr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71E9652F-6830-65F7-CEAF-52E38199F9AC}"/>
              </a:ext>
            </a:extLst>
          </p:cNvPr>
          <p:cNvSpPr/>
          <p:nvPr/>
        </p:nvSpPr>
        <p:spPr bwMode="auto">
          <a:xfrm>
            <a:off x="136706" y="18362081"/>
            <a:ext cx="9804637" cy="80406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5706" tIns="182854" rIns="365706" bIns="182854"/>
          <a:lstStyle/>
          <a:p>
            <a:pPr algn="ctr" eaLnBrk="0" hangingPunct="0"/>
            <a:r>
              <a:rPr lang="en-US" sz="2800" b="1" dirty="0">
                <a:solidFill>
                  <a:schemeClr val="tx1"/>
                </a:solidFill>
              </a:rPr>
              <a:t>NEW IP FORMULATION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30F6D91F-B8CF-D9FE-4FAB-C798D8700BE1}"/>
              </a:ext>
            </a:extLst>
          </p:cNvPr>
          <p:cNvSpPr/>
          <p:nvPr/>
        </p:nvSpPr>
        <p:spPr bwMode="auto">
          <a:xfrm>
            <a:off x="160036" y="9856345"/>
            <a:ext cx="9784319" cy="80406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5706" tIns="182854" rIns="365706" bIns="182854"/>
          <a:lstStyle/>
          <a:p>
            <a:pPr algn="ctr" eaLnBrk="0" hangingPunct="0"/>
            <a:r>
              <a:rPr lang="en-US" sz="2800" b="1" dirty="0">
                <a:solidFill>
                  <a:schemeClr val="tx1"/>
                </a:solidFill>
              </a:rPr>
              <a:t>RESEARCH OBJECTIVES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AE59D842-982C-9769-8E4D-C790FE303BD1}"/>
              </a:ext>
            </a:extLst>
          </p:cNvPr>
          <p:cNvSpPr/>
          <p:nvPr/>
        </p:nvSpPr>
        <p:spPr bwMode="auto">
          <a:xfrm>
            <a:off x="116385" y="4815779"/>
            <a:ext cx="9812760" cy="80406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5706" tIns="182854" rIns="365706" bIns="182854"/>
          <a:lstStyle/>
          <a:p>
            <a:pPr algn="ctr" eaLnBrk="0" hangingPunct="0"/>
            <a:r>
              <a:rPr lang="en-US" sz="2800" b="1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7F68CC3-8F76-F05A-6BEC-5F21892B0B5B}"/>
              </a:ext>
            </a:extLst>
          </p:cNvPr>
          <p:cNvSpPr txBox="1"/>
          <p:nvPr/>
        </p:nvSpPr>
        <p:spPr>
          <a:xfrm>
            <a:off x="204283" y="22723019"/>
            <a:ext cx="98046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Aft>
                <a:spcPts val="600"/>
              </a:spcAft>
            </a:pPr>
            <a:endParaRPr lang="en-US" sz="2800" kern="0" dirty="0"/>
          </a:p>
          <a:p>
            <a:pPr marL="457200" indent="-457200" eaLnBrk="0" hangingPunct="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kern="0" dirty="0"/>
          </a:p>
          <a:p>
            <a:pPr marL="457200" indent="-457200" eaLnBrk="0" hangingPunct="0">
              <a:buFont typeface="Arial" panose="020B0604020202020204" pitchFamily="34" charset="0"/>
              <a:buChar char="•"/>
            </a:pPr>
            <a:endParaRPr lang="en-US" sz="2800" kern="0" dirty="0"/>
          </a:p>
          <a:p>
            <a:pPr marL="457200" indent="-457200" eaLnBrk="0" hangingPunct="0">
              <a:buFont typeface="Arial" panose="020B0604020202020204" pitchFamily="34" charset="0"/>
              <a:buChar char="•"/>
            </a:pPr>
            <a:endParaRPr lang="en-US" sz="2800" kern="0" dirty="0"/>
          </a:p>
          <a:p>
            <a:pPr marL="457200" indent="-457200" eaLnBrk="0" hangingPunct="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C53E8464-AD92-A644-D468-891B8209F049}"/>
              </a:ext>
            </a:extLst>
          </p:cNvPr>
          <p:cNvSpPr/>
          <p:nvPr/>
        </p:nvSpPr>
        <p:spPr bwMode="auto">
          <a:xfrm>
            <a:off x="10159760" y="4850685"/>
            <a:ext cx="16276559" cy="2738555"/>
          </a:xfrm>
          <a:prstGeom prst="roundRect">
            <a:avLst>
              <a:gd name="adj" fmla="val 2356"/>
            </a:avLst>
          </a:prstGeom>
          <a:noFill/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5706" tIns="182854" rIns="365706" bIns="182854"/>
          <a:lstStyle/>
          <a:p>
            <a:pPr marL="0" lvl="1" indent="0">
              <a:defRPr/>
            </a:pPr>
            <a:endParaRPr lang="en-US" sz="3200" dirty="0">
              <a:solidFill>
                <a:schemeClr val="tx1"/>
              </a:solidFill>
            </a:endParaRPr>
          </a:p>
          <a:p>
            <a:pPr marL="0" lvl="1" indent="0">
              <a:defRPr/>
            </a:pPr>
            <a:endParaRPr lang="en-US" sz="3200" b="1" dirty="0">
              <a:solidFill>
                <a:schemeClr val="tx1"/>
              </a:solidFill>
            </a:endParaRPr>
          </a:p>
          <a:p>
            <a:pPr eaLnBrk="0" hangingPunct="0">
              <a:defRPr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0EC4A6C3-3DB7-C1F1-1874-86FC88B97C21}"/>
              </a:ext>
            </a:extLst>
          </p:cNvPr>
          <p:cNvSpPr/>
          <p:nvPr/>
        </p:nvSpPr>
        <p:spPr bwMode="auto">
          <a:xfrm>
            <a:off x="10137640" y="4815779"/>
            <a:ext cx="16298680" cy="80406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5706" tIns="182854" rIns="365706" bIns="182854"/>
          <a:lstStyle/>
          <a:p>
            <a:pPr algn="ctr" eaLnBrk="0" hangingPunct="0"/>
            <a:r>
              <a:rPr lang="en-US" sz="2800" b="1" dirty="0">
                <a:solidFill>
                  <a:schemeClr val="tx1"/>
                </a:solidFill>
              </a:rPr>
              <a:t>DECISION FRAMEWORK</a:t>
            </a:r>
          </a:p>
        </p:txBody>
      </p:sp>
      <p:sp>
        <p:nvSpPr>
          <p:cNvPr id="180" name="Rounded Rectangle 179">
            <a:extLst>
              <a:ext uri="{FF2B5EF4-FFF2-40B4-BE49-F238E27FC236}">
                <a16:creationId xmlns:a16="http://schemas.microsoft.com/office/drawing/2014/main" id="{C4FF88CC-948D-A73F-ED0B-04F05710CA65}"/>
              </a:ext>
            </a:extLst>
          </p:cNvPr>
          <p:cNvSpPr/>
          <p:nvPr/>
        </p:nvSpPr>
        <p:spPr bwMode="auto">
          <a:xfrm>
            <a:off x="10137639" y="7783369"/>
            <a:ext cx="16298679" cy="80406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5706" tIns="182854" rIns="365706" bIns="182854"/>
          <a:lstStyle/>
          <a:p>
            <a:pPr algn="ctr" eaLnBrk="0" hangingPunct="0"/>
            <a:r>
              <a:rPr lang="en-US" sz="2800" b="1" dirty="0">
                <a:solidFill>
                  <a:schemeClr val="tx1"/>
                </a:solidFill>
              </a:rPr>
              <a:t>OBJECTIVE HIERARCHY</a:t>
            </a: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CE1A1F45-E076-57D5-B38A-F454F2E88ADF}"/>
              </a:ext>
            </a:extLst>
          </p:cNvPr>
          <p:cNvGrpSpPr/>
          <p:nvPr/>
        </p:nvGrpSpPr>
        <p:grpSpPr>
          <a:xfrm>
            <a:off x="11394242" y="8909537"/>
            <a:ext cx="13988879" cy="6611632"/>
            <a:chOff x="2445488" y="2378697"/>
            <a:chExt cx="6205575" cy="2932972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B1DE47F-D3E9-18DC-CF1F-29999132ED99}"/>
                </a:ext>
              </a:extLst>
            </p:cNvPr>
            <p:cNvSpPr/>
            <p:nvPr/>
          </p:nvSpPr>
          <p:spPr>
            <a:xfrm>
              <a:off x="6174418" y="3192514"/>
              <a:ext cx="1333500" cy="388620"/>
            </a:xfrm>
            <a:prstGeom prst="rect">
              <a:avLst/>
            </a:prstGeom>
            <a:noFill/>
            <a:ln w="19050"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Maximize AFSC Solution Value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54A561FD-3E37-2CBC-727F-C83ED37C3317}"/>
                </a:ext>
              </a:extLst>
            </p:cNvPr>
            <p:cNvSpPr/>
            <p:nvPr/>
          </p:nvSpPr>
          <p:spPr>
            <a:xfrm>
              <a:off x="3188438" y="3188704"/>
              <a:ext cx="1333500" cy="388620"/>
            </a:xfrm>
            <a:prstGeom prst="rect">
              <a:avLst/>
            </a:prstGeom>
            <a:noFill/>
            <a:ln w="19050"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Maximize Cadet Solution Value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4BE2C64A-90DC-4B0E-886C-39FBF4345F32}"/>
                </a:ext>
              </a:extLst>
            </p:cNvPr>
            <p:cNvSpPr/>
            <p:nvPr/>
          </p:nvSpPr>
          <p:spPr>
            <a:xfrm>
              <a:off x="2445488" y="3992613"/>
              <a:ext cx="1192529" cy="388620"/>
            </a:xfrm>
            <a:prstGeom prst="rect">
              <a:avLst/>
            </a:prstGeom>
            <a:noFill/>
            <a:ln w="19050"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Maximize Cadet 1 Utility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C2FDE8FF-AB28-65A4-8E0F-26D3FFB42F76}"/>
                </a:ext>
              </a:extLst>
            </p:cNvPr>
            <p:cNvSpPr/>
            <p:nvPr/>
          </p:nvSpPr>
          <p:spPr>
            <a:xfrm>
              <a:off x="4072358" y="3992613"/>
              <a:ext cx="1192529" cy="388620"/>
            </a:xfrm>
            <a:prstGeom prst="rect">
              <a:avLst/>
            </a:prstGeom>
            <a:noFill/>
            <a:ln w="19050"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Maximize Cadet N Utility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E807E0C-9807-BDA6-F737-7BB9482D3E9D}"/>
                </a:ext>
              </a:extLst>
            </p:cNvPr>
            <p:cNvSpPr/>
            <p:nvPr/>
          </p:nvSpPr>
          <p:spPr>
            <a:xfrm>
              <a:off x="5431470" y="3988651"/>
              <a:ext cx="1192529" cy="388620"/>
            </a:xfrm>
            <a:prstGeom prst="rect">
              <a:avLst/>
            </a:prstGeom>
            <a:noFill/>
            <a:ln w="19050"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Maximize AFSC 1 Value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BF0E29B9-6113-3A8A-71F1-64F8B6F272F9}"/>
                </a:ext>
              </a:extLst>
            </p:cNvPr>
            <p:cNvSpPr/>
            <p:nvPr/>
          </p:nvSpPr>
          <p:spPr>
            <a:xfrm>
              <a:off x="7058340" y="3988651"/>
              <a:ext cx="1192529" cy="388620"/>
            </a:xfrm>
            <a:prstGeom prst="rect">
              <a:avLst/>
            </a:prstGeom>
            <a:noFill/>
            <a:ln w="19050"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Maximize AFSC M Value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7D2EBCC4-771F-8829-1E82-E0116059DB8E}"/>
                </a:ext>
              </a:extLst>
            </p:cNvPr>
            <p:cNvSpPr/>
            <p:nvPr/>
          </p:nvSpPr>
          <p:spPr>
            <a:xfrm>
              <a:off x="5937866" y="4711593"/>
              <a:ext cx="670561" cy="600075"/>
            </a:xfrm>
            <a:prstGeom prst="rect">
              <a:avLst/>
            </a:prstGeom>
            <a:noFill/>
            <a:ln w="19050"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Maximize AFSC 1 Objective O Value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AC2C15C-5518-36F8-3DE3-9A110F0CFE2A}"/>
                </a:ext>
              </a:extLst>
            </p:cNvPr>
            <p:cNvSpPr/>
            <p:nvPr/>
          </p:nvSpPr>
          <p:spPr>
            <a:xfrm>
              <a:off x="5011045" y="4711594"/>
              <a:ext cx="670561" cy="600075"/>
            </a:xfrm>
            <a:prstGeom prst="rect">
              <a:avLst/>
            </a:prstGeom>
            <a:noFill/>
            <a:ln w="19050"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Maximize AFSC 1 Objective 1 Value</a:t>
              </a: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CD99B914-46E1-6764-A1CC-43F8413CB008}"/>
                </a:ext>
              </a:extLst>
            </p:cNvPr>
            <p:cNvCxnSpPr>
              <a:cxnSpLocks/>
              <a:stCxn id="183" idx="2"/>
            </p:cNvCxnSpPr>
            <p:nvPr/>
          </p:nvCxnSpPr>
          <p:spPr>
            <a:xfrm>
              <a:off x="3855187" y="3577324"/>
              <a:ext cx="0" cy="2103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0545ACFC-EC81-64FC-BDFA-61E235E5A1FB}"/>
                </a:ext>
              </a:extLst>
            </p:cNvPr>
            <p:cNvGrpSpPr/>
            <p:nvPr/>
          </p:nvGrpSpPr>
          <p:grpSpPr>
            <a:xfrm>
              <a:off x="3026895" y="3780626"/>
              <a:ext cx="828292" cy="208025"/>
              <a:chOff x="2002536" y="1643482"/>
              <a:chExt cx="828292" cy="208025"/>
            </a:xfrm>
          </p:grpSpPr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987ADE50-CD70-3495-309D-14B6FD9134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02536" y="1647444"/>
                <a:ext cx="8282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5FE082D1-2793-82A5-25DD-F18BBCAC83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2536" y="1643482"/>
                <a:ext cx="0" cy="20802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24971956-4E3C-81FA-4632-8A6DA5A86EA7}"/>
                </a:ext>
              </a:extLst>
            </p:cNvPr>
            <p:cNvGrpSpPr/>
            <p:nvPr/>
          </p:nvGrpSpPr>
          <p:grpSpPr>
            <a:xfrm flipH="1">
              <a:off x="3840330" y="3784587"/>
              <a:ext cx="828292" cy="208025"/>
              <a:chOff x="2002536" y="1647444"/>
              <a:chExt cx="828292" cy="208025"/>
            </a:xfrm>
          </p:grpSpPr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E0B01817-EEA3-A5F3-082F-0DD3F2977E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02536" y="1647444"/>
                <a:ext cx="8282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A074677A-1D29-4681-CE00-1D83F0E13D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1677" y="1647444"/>
                <a:ext cx="0" cy="20802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410A063F-3200-E99C-82E3-5888B0B180F9}"/>
                </a:ext>
              </a:extLst>
            </p:cNvPr>
            <p:cNvCxnSpPr>
              <a:cxnSpLocks/>
            </p:cNvCxnSpPr>
            <p:nvPr/>
          </p:nvCxnSpPr>
          <p:spPr>
            <a:xfrm>
              <a:off x="6822686" y="3574275"/>
              <a:ext cx="0" cy="2103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1BC9ED56-A22A-6124-2200-C8C62E6E9538}"/>
                </a:ext>
              </a:extLst>
            </p:cNvPr>
            <p:cNvGrpSpPr/>
            <p:nvPr/>
          </p:nvGrpSpPr>
          <p:grpSpPr>
            <a:xfrm>
              <a:off x="5994394" y="3781539"/>
              <a:ext cx="828292" cy="208025"/>
              <a:chOff x="2002536" y="1647444"/>
              <a:chExt cx="828292" cy="208025"/>
            </a:xfrm>
          </p:grpSpPr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5FA884E3-A9B0-970B-625F-088B427B43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02536" y="1647444"/>
                <a:ext cx="8282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60ED329B-000F-6DF2-3161-937860F6CB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1677" y="1647444"/>
                <a:ext cx="0" cy="20802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44F68BE4-DBDC-01FB-04B9-F50CD9B53CC0}"/>
                </a:ext>
              </a:extLst>
            </p:cNvPr>
            <p:cNvGrpSpPr/>
            <p:nvPr/>
          </p:nvGrpSpPr>
          <p:grpSpPr>
            <a:xfrm flipH="1">
              <a:off x="6807829" y="3781538"/>
              <a:ext cx="828292" cy="208025"/>
              <a:chOff x="2002536" y="1647444"/>
              <a:chExt cx="828292" cy="208025"/>
            </a:xfrm>
          </p:grpSpPr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5C9CF4A4-74A8-4139-934C-A2872900D6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02536" y="1647444"/>
                <a:ext cx="8282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EFDEAC24-FFF5-C3D1-3DC6-460F51532B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1677" y="1647444"/>
                <a:ext cx="0" cy="20802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97A8B114-606F-57AF-04D9-F58100E349A6}"/>
                </a:ext>
              </a:extLst>
            </p:cNvPr>
            <p:cNvSpPr/>
            <p:nvPr/>
          </p:nvSpPr>
          <p:spPr>
            <a:xfrm>
              <a:off x="4681427" y="2378697"/>
              <a:ext cx="1333500" cy="3886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Maximize Solution Quality</a:t>
              </a:r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8EEF357-3450-3077-6438-600EBBA848E6}"/>
                </a:ext>
              </a:extLst>
            </p:cNvPr>
            <p:cNvCxnSpPr>
              <a:cxnSpLocks/>
            </p:cNvCxnSpPr>
            <p:nvPr/>
          </p:nvCxnSpPr>
          <p:spPr>
            <a:xfrm>
              <a:off x="5348177" y="2759320"/>
              <a:ext cx="0" cy="2103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4D6B384-0726-E641-922F-00280135D9C7}"/>
                </a:ext>
              </a:extLst>
            </p:cNvPr>
            <p:cNvCxnSpPr>
              <a:cxnSpLocks/>
            </p:cNvCxnSpPr>
            <p:nvPr/>
          </p:nvCxnSpPr>
          <p:spPr>
            <a:xfrm>
              <a:off x="3840330" y="2966584"/>
              <a:ext cx="0" cy="2080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6EA6823-BF41-AFFC-C0F9-9E3E413B6322}"/>
                </a:ext>
              </a:extLst>
            </p:cNvPr>
            <p:cNvCxnSpPr>
              <a:cxnSpLocks/>
            </p:cNvCxnSpPr>
            <p:nvPr/>
          </p:nvCxnSpPr>
          <p:spPr>
            <a:xfrm>
              <a:off x="5329889" y="2966583"/>
              <a:ext cx="149279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7B7DEDB8-B592-AC07-FE99-75390E00EE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3475" y="2966583"/>
              <a:ext cx="0" cy="2080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7208EE0-9ADB-6532-73A5-4FD9B46E9C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0330" y="2966583"/>
              <a:ext cx="15078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BB073ED-5798-98F6-6106-68625286DFFE}"/>
                </a:ext>
              </a:extLst>
            </p:cNvPr>
            <p:cNvSpPr/>
            <p:nvPr/>
          </p:nvSpPr>
          <p:spPr>
            <a:xfrm>
              <a:off x="7980502" y="4703254"/>
              <a:ext cx="670561" cy="600075"/>
            </a:xfrm>
            <a:prstGeom prst="rect">
              <a:avLst/>
            </a:prstGeom>
            <a:noFill/>
            <a:ln w="19050"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Maximize AFSC M Objective O Value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5270C3DC-3F92-B3F7-E623-386F82DA1C58}"/>
                </a:ext>
              </a:extLst>
            </p:cNvPr>
            <p:cNvSpPr/>
            <p:nvPr/>
          </p:nvSpPr>
          <p:spPr>
            <a:xfrm>
              <a:off x="7053681" y="4703255"/>
              <a:ext cx="670561" cy="600075"/>
            </a:xfrm>
            <a:prstGeom prst="rect">
              <a:avLst/>
            </a:prstGeom>
            <a:noFill/>
            <a:ln w="19050">
              <a:solidFill>
                <a:srgbClr val="10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Maximize AFSC M Objective 1 Value</a:t>
              </a: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538D6F1-800A-38DE-2B0E-60ABB32B6DAA}"/>
                </a:ext>
              </a:extLst>
            </p:cNvPr>
            <p:cNvCxnSpPr>
              <a:cxnSpLocks/>
            </p:cNvCxnSpPr>
            <p:nvPr/>
          </p:nvCxnSpPr>
          <p:spPr>
            <a:xfrm>
              <a:off x="7636782" y="4374070"/>
              <a:ext cx="0" cy="1573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831D8450-43D7-0780-5493-9912616FD9D2}"/>
                </a:ext>
              </a:extLst>
            </p:cNvPr>
            <p:cNvGrpSpPr/>
            <p:nvPr/>
          </p:nvGrpSpPr>
          <p:grpSpPr>
            <a:xfrm>
              <a:off x="7378980" y="4531421"/>
              <a:ext cx="514281" cy="167872"/>
              <a:chOff x="1988043" y="1642109"/>
              <a:chExt cx="842785" cy="174881"/>
            </a:xfrm>
          </p:grpSpPr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F2B070D8-F459-6E87-A024-7E2B9207EF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88043" y="1647444"/>
                <a:ext cx="84278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CFF184D2-D5E2-A4B3-30B9-EA2E10AC48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88043" y="1642109"/>
                <a:ext cx="0" cy="17488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2ABD7018-49DD-BDD6-55FD-76DD27362A27}"/>
                </a:ext>
              </a:extLst>
            </p:cNvPr>
            <p:cNvGrpSpPr/>
            <p:nvPr/>
          </p:nvGrpSpPr>
          <p:grpSpPr>
            <a:xfrm flipH="1">
              <a:off x="7808751" y="4531421"/>
              <a:ext cx="514281" cy="167872"/>
              <a:chOff x="1988043" y="1642109"/>
              <a:chExt cx="842785" cy="174881"/>
            </a:xfrm>
          </p:grpSpPr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79FDC02D-A5D5-7C90-F7B5-8EBE9A4800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88043" y="1647444"/>
                <a:ext cx="84278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14558082-A70A-84BD-24C6-8D8245D61A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88043" y="1642109"/>
                <a:ext cx="0" cy="17488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EDBC46B1-CADE-5BA5-8A7D-E3CD1CD2F1EA}"/>
                </a:ext>
              </a:extLst>
            </p:cNvPr>
            <p:cNvGrpSpPr/>
            <p:nvPr/>
          </p:nvGrpSpPr>
          <p:grpSpPr>
            <a:xfrm flipH="1">
              <a:off x="5329094" y="4377148"/>
              <a:ext cx="944052" cy="325223"/>
              <a:chOff x="7000471" y="880113"/>
              <a:chExt cx="944052" cy="325223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22A195AC-0C6D-E32F-BBD0-264BAD9649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8273" y="880113"/>
                <a:ext cx="0" cy="1573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14307D85-943C-E22E-F20B-7C3777795ECD}"/>
                  </a:ext>
                </a:extLst>
              </p:cNvPr>
              <p:cNvGrpSpPr/>
              <p:nvPr/>
            </p:nvGrpSpPr>
            <p:grpSpPr>
              <a:xfrm>
                <a:off x="7000471" y="1037464"/>
                <a:ext cx="514281" cy="167872"/>
                <a:chOff x="1988043" y="1642109"/>
                <a:chExt cx="842785" cy="174881"/>
              </a:xfrm>
            </p:grpSpPr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4D6088B0-2A2B-60DB-9F00-41C2BF638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88043" y="1647444"/>
                  <a:ext cx="84278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FE917295-925F-7490-7D80-F01D30E7D9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88043" y="1642109"/>
                  <a:ext cx="0" cy="1748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D1ACB10B-3FEF-1802-4C95-FA283FBFBEE8}"/>
                  </a:ext>
                </a:extLst>
              </p:cNvPr>
              <p:cNvGrpSpPr/>
              <p:nvPr/>
            </p:nvGrpSpPr>
            <p:grpSpPr>
              <a:xfrm flipH="1">
                <a:off x="7430242" y="1037464"/>
                <a:ext cx="514281" cy="167872"/>
                <a:chOff x="1988043" y="1642109"/>
                <a:chExt cx="842785" cy="174881"/>
              </a:xfrm>
            </p:grpSpPr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544547FE-7FE5-6794-62A6-E95747829D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88043" y="1647444"/>
                  <a:ext cx="84278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371CDD20-E583-75FF-346A-A41B5E7975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88043" y="1642109"/>
                  <a:ext cx="0" cy="1748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EBCAFD5-141E-5783-FF17-1F93B539DEC0}"/>
                </a:ext>
              </a:extLst>
            </p:cNvPr>
            <p:cNvSpPr txBox="1"/>
            <p:nvPr/>
          </p:nvSpPr>
          <p:spPr>
            <a:xfrm>
              <a:off x="3671053" y="4119090"/>
              <a:ext cx="338554" cy="2594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n-lt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2C5CE537-5BDE-8040-D30A-06301D2E707F}"/>
                </a:ext>
              </a:extLst>
            </p:cNvPr>
            <p:cNvSpPr txBox="1"/>
            <p:nvPr/>
          </p:nvSpPr>
          <p:spPr>
            <a:xfrm>
              <a:off x="6659352" y="4119090"/>
              <a:ext cx="338554" cy="25941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+mn-lt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2FA9881-50FD-C027-BC14-73A6E77FE923}"/>
                </a:ext>
              </a:extLst>
            </p:cNvPr>
            <p:cNvSpPr txBox="1"/>
            <p:nvPr/>
          </p:nvSpPr>
          <p:spPr>
            <a:xfrm>
              <a:off x="5715716" y="5080836"/>
              <a:ext cx="189810" cy="17749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559F460-2B17-2857-1B44-B462C8B13B59}"/>
                </a:ext>
              </a:extLst>
            </p:cNvPr>
            <p:cNvSpPr txBox="1"/>
            <p:nvPr/>
          </p:nvSpPr>
          <p:spPr>
            <a:xfrm>
              <a:off x="7752108" y="5072497"/>
              <a:ext cx="189810" cy="17749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  <a:cs typeface="Times New Roman" panose="02020603050405020304" pitchFamily="18" charset="0"/>
                </a:rPr>
                <a:t>…</a:t>
              </a:r>
            </a:p>
          </p:txBody>
        </p: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3FF7C8A1-A9EB-2DC1-B554-C48D49E28E8B}"/>
              </a:ext>
            </a:extLst>
          </p:cNvPr>
          <p:cNvSpPr txBox="1"/>
          <p:nvPr/>
        </p:nvSpPr>
        <p:spPr>
          <a:xfrm>
            <a:off x="10535656" y="8750658"/>
            <a:ext cx="44336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2000" b="1" dirty="0"/>
              <a:t>Cadet Objective</a:t>
            </a:r>
            <a:r>
              <a:rPr lang="en-US" sz="2000" dirty="0"/>
              <a:t>: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Get their most preferred AFSC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Measured by the utility value they placed on the AFSC they received</a:t>
            </a:r>
          </a:p>
          <a:p>
            <a:pPr eaLnBrk="0" hangingPunct="0"/>
            <a:r>
              <a:rPr lang="en-US" sz="2000" dirty="0"/>
              <a:t>	</a:t>
            </a:r>
          </a:p>
          <a:p>
            <a:pPr eaLnBrk="0" hangingPunct="0"/>
            <a:endParaRPr lang="en-US" sz="2000" dirty="0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CEC1BACF-63B9-FFAF-E5D5-97A30A9F83C7}"/>
              </a:ext>
            </a:extLst>
          </p:cNvPr>
          <p:cNvSpPr txBox="1"/>
          <p:nvPr/>
        </p:nvSpPr>
        <p:spPr>
          <a:xfrm>
            <a:off x="22969072" y="8746154"/>
            <a:ext cx="33543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2000" b="1" dirty="0"/>
              <a:t>Potential AFSC Objectives</a:t>
            </a:r>
            <a:r>
              <a:rPr lang="en-US" sz="2000" dirty="0"/>
              <a:t>: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Meet combined ROTC/USAFA quota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Meet degree requirement objectives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Balance distribution of talent within each AFSC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Balance ratio of USAFA/ROTC cadets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Maximize utility of the cadets assigned</a:t>
            </a:r>
          </a:p>
          <a:p>
            <a:pPr eaLnBrk="0" hangingPunct="0"/>
            <a:r>
              <a:rPr lang="en-US" sz="2000" dirty="0"/>
              <a:t>	</a:t>
            </a:r>
          </a:p>
          <a:p>
            <a:pPr eaLnBrk="0" hangingPunct="0"/>
            <a:endParaRPr lang="en-US" sz="2000" dirty="0"/>
          </a:p>
        </p:txBody>
      </p:sp>
      <p:sp>
        <p:nvSpPr>
          <p:cNvPr id="234" name="Rounded Rectangle 233">
            <a:extLst>
              <a:ext uri="{FF2B5EF4-FFF2-40B4-BE49-F238E27FC236}">
                <a16:creationId xmlns:a16="http://schemas.microsoft.com/office/drawing/2014/main" id="{411CF0A0-615A-CED5-1A42-5929262F6851}"/>
              </a:ext>
            </a:extLst>
          </p:cNvPr>
          <p:cNvSpPr/>
          <p:nvPr/>
        </p:nvSpPr>
        <p:spPr bwMode="auto">
          <a:xfrm>
            <a:off x="10149047" y="15914031"/>
            <a:ext cx="16276320" cy="5028303"/>
          </a:xfrm>
          <a:prstGeom prst="roundRect">
            <a:avLst>
              <a:gd name="adj" fmla="val 2356"/>
            </a:avLst>
          </a:prstGeom>
          <a:noFill/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5706" tIns="182854" rIns="365706" bIns="182854"/>
          <a:lstStyle/>
          <a:p>
            <a:pPr algn="ctr" eaLnBrk="0" hangingPunct="0">
              <a:defRPr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36" name="Rounded Rectangle 235">
            <a:extLst>
              <a:ext uri="{FF2B5EF4-FFF2-40B4-BE49-F238E27FC236}">
                <a16:creationId xmlns:a16="http://schemas.microsoft.com/office/drawing/2014/main" id="{45665590-55DF-B304-63E9-90E25A948382}"/>
              </a:ext>
            </a:extLst>
          </p:cNvPr>
          <p:cNvSpPr/>
          <p:nvPr/>
        </p:nvSpPr>
        <p:spPr bwMode="auto">
          <a:xfrm>
            <a:off x="10137639" y="15880750"/>
            <a:ext cx="16287728" cy="80406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5706" tIns="182854" rIns="365706" bIns="182854"/>
          <a:lstStyle/>
          <a:p>
            <a:pPr algn="ctr" eaLnBrk="0" hangingPunct="0"/>
            <a:r>
              <a:rPr lang="en-US" sz="2800" b="1" dirty="0">
                <a:solidFill>
                  <a:schemeClr val="tx1"/>
                </a:solidFill>
              </a:rPr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6C166C-4A08-C374-5174-802C5039A745}"/>
                  </a:ext>
                </a:extLst>
              </p:cNvPr>
              <p:cNvSpPr txBox="1"/>
              <p:nvPr/>
            </p:nvSpPr>
            <p:spPr>
              <a:xfrm>
                <a:off x="2014005" y="24801357"/>
                <a:ext cx="2717154" cy="1030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    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26C166C-4A08-C374-5174-802C5039A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05" y="24801357"/>
                <a:ext cx="2717154" cy="10303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1CAE0C4B-E702-D3A0-C5E9-C99949F249FD}"/>
                  </a:ext>
                </a:extLst>
              </p:cNvPr>
              <p:cNvSpPr txBox="1"/>
              <p:nvPr/>
            </p:nvSpPr>
            <p:spPr>
              <a:xfrm>
                <a:off x="2021247" y="25735438"/>
                <a:ext cx="8255906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𝑜𝑏𝑗𝑒𝑐𝑡𝑖𝑣𝑒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𝑚𝑒𝑎𝑠𝑢𝑟𝑒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CAE0C4B-E702-D3A0-C5E9-C99949F24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247" y="25735438"/>
                <a:ext cx="8255906" cy="491417"/>
              </a:xfrm>
              <a:prstGeom prst="rect">
                <a:avLst/>
              </a:prstGeom>
              <a:blipFill rotWithShape="0">
                <a:blip r:embed="rId12"/>
                <a:stretch>
                  <a:fillRect l="-66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1AAAC6D3-80F8-A382-1D7B-C062DF75755C}"/>
                  </a:ext>
                </a:extLst>
              </p:cNvPr>
              <p:cNvSpPr txBox="1"/>
              <p:nvPr/>
            </p:nvSpPr>
            <p:spPr>
              <a:xfrm>
                <a:off x="2010771" y="26146240"/>
                <a:ext cx="8255906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𝑜𝑏𝑗𝑒𝑐𝑡𝑖𝑣𝑒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𝑚𝑒𝑎𝑠𝑢𝑟𝑒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𝑚𝑒𝑎𝑠𝑢𝑟𝑒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AAAC6D3-80F8-A382-1D7B-C062DF757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771" y="26146240"/>
                <a:ext cx="8255906" cy="491417"/>
              </a:xfrm>
              <a:prstGeom prst="rect">
                <a:avLst/>
              </a:prstGeom>
              <a:blipFill rotWithShape="0">
                <a:blip r:embed="rId13"/>
                <a:stretch>
                  <a:fillRect l="-66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D7E44DE8-E8FB-D920-1A45-2CD13AA8D649}"/>
                  </a:ext>
                </a:extLst>
              </p:cNvPr>
              <p:cNvSpPr txBox="1"/>
              <p:nvPr/>
            </p:nvSpPr>
            <p:spPr>
              <a:xfrm>
                <a:off x="1583372" y="23637786"/>
                <a:ext cx="11692945" cy="1234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>
                    <a:latin typeface="Cambria Math" panose="02040503050406030204" pitchFamily="18" charset="0"/>
                  </a:rPr>
                  <a:t>Z 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𝑐𝑎𝑑𝑒𝑡𝑠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𝑜𝑣𝑒𝑟𝑎𝑙𝑙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𝑤𝑒𝑖𝑔h𝑡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𝑐𝑎𝑑𝑒𝑡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𝑤𝑒𝑖𝑔h𝑡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𝑐𝑎𝑑𝑒𝑡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𝑣𝑎𝑙𝑢𝑒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𝑎𝑓𝑠𝑐𝑠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𝑜𝑣𝑒𝑟𝑎𝑙𝑙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𝑤𝑒𝑖𝑔h𝑡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𝑎𝑓𝑠𝑐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𝑤𝑒𝑖𝑔h𝑡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𝑜𝑏𝑗𝑒𝑐𝑡𝑖𝑣𝑒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𝑤𝑒𝑖𝑔h𝑡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𝑜𝑏𝑗𝑒𝑐𝑡𝑖𝑣𝑒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𝑣𝑎𝑙𝑢𝑒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E44DE8-E8FB-D920-1A45-2CD13AA8D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372" y="23637786"/>
                <a:ext cx="11692945" cy="1234249"/>
              </a:xfrm>
              <a:prstGeom prst="rect">
                <a:avLst/>
              </a:prstGeom>
              <a:blipFill rotWithShape="0">
                <a:blip r:embed="rId14"/>
                <a:stretch>
                  <a:fillRect l="-4067" t="-48515" b="-69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2" name="TextBox 251">
            <a:extLst>
              <a:ext uri="{FF2B5EF4-FFF2-40B4-BE49-F238E27FC236}">
                <a16:creationId xmlns:a16="http://schemas.microsoft.com/office/drawing/2014/main" id="{129CA114-7D45-21FF-2078-9469BE3642A8}"/>
              </a:ext>
            </a:extLst>
          </p:cNvPr>
          <p:cNvSpPr txBox="1"/>
          <p:nvPr/>
        </p:nvSpPr>
        <p:spPr>
          <a:xfrm>
            <a:off x="555493" y="23637786"/>
            <a:ext cx="756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</a:rPr>
              <a:t>max</a:t>
            </a:r>
            <a:endParaRPr lang="en-US" sz="2400" dirty="0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3EAB4E17-F04C-6F57-5D31-33F86D2857C7}"/>
              </a:ext>
            </a:extLst>
          </p:cNvPr>
          <p:cNvSpPr txBox="1"/>
          <p:nvPr/>
        </p:nvSpPr>
        <p:spPr>
          <a:xfrm>
            <a:off x="555494" y="24964640"/>
            <a:ext cx="145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</a:rPr>
              <a:t>subject to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A44094A3-78AF-2CF0-5134-2C67918621C7}"/>
                  </a:ext>
                </a:extLst>
              </p:cNvPr>
              <p:cNvSpPr txBox="1"/>
              <p:nvPr/>
            </p:nvSpPr>
            <p:spPr>
              <a:xfrm>
                <a:off x="2024128" y="26582906"/>
                <a:ext cx="8255906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{1, 0}</m:t>
                    </m:r>
                  </m:oMath>
                </a14:m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44094A3-78AF-2CF0-5134-2C6791862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128" y="26582906"/>
                <a:ext cx="8255906" cy="491417"/>
              </a:xfrm>
              <a:prstGeom prst="rect">
                <a:avLst/>
              </a:prstGeom>
              <a:blipFill rotWithShape="0">
                <a:blip r:embed="rId1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Rounded Rectangle 259">
            <a:extLst>
              <a:ext uri="{FF2B5EF4-FFF2-40B4-BE49-F238E27FC236}">
                <a16:creationId xmlns:a16="http://schemas.microsoft.com/office/drawing/2014/main" id="{F8D33CD1-2DEF-BBC8-68C7-E39A518859B0}"/>
              </a:ext>
            </a:extLst>
          </p:cNvPr>
          <p:cNvSpPr/>
          <p:nvPr/>
        </p:nvSpPr>
        <p:spPr bwMode="auto">
          <a:xfrm>
            <a:off x="26657182" y="4815779"/>
            <a:ext cx="9784080" cy="7330574"/>
          </a:xfrm>
          <a:prstGeom prst="roundRect">
            <a:avLst>
              <a:gd name="adj" fmla="val 2356"/>
            </a:avLst>
          </a:prstGeom>
          <a:noFill/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5706" tIns="182854" rIns="365706" bIns="182854"/>
          <a:lstStyle/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  <a:p>
            <a:pPr marL="521757" indent="-521757">
              <a:buFont typeface="Arial" pitchFamily="34" charset="0"/>
              <a:buChar char="•"/>
              <a:defRPr/>
            </a:pPr>
            <a:endParaRPr lang="en-US" sz="2800" dirty="0"/>
          </a:p>
          <a:p>
            <a:pPr marL="521757" indent="-521757">
              <a:buFont typeface="Arial" pitchFamily="34" charset="0"/>
              <a:buChar char="•"/>
              <a:defRPr/>
            </a:pPr>
            <a:endParaRPr lang="en-US" sz="2800" dirty="0"/>
          </a:p>
          <a:p>
            <a:pPr marL="521757" indent="-521757">
              <a:buFont typeface="Arial" pitchFamily="34" charset="0"/>
              <a:buChar char="•"/>
              <a:defRPr/>
            </a:pPr>
            <a:endParaRPr lang="en-US" sz="2800" dirty="0"/>
          </a:p>
          <a:p>
            <a:pPr marL="521757" indent="-521757">
              <a:buFont typeface="Arial" pitchFamily="34" charset="0"/>
              <a:buChar char="•"/>
              <a:defRPr/>
            </a:pPr>
            <a:endParaRPr lang="en-US" sz="2800" dirty="0"/>
          </a:p>
          <a:p>
            <a:pPr marL="521757" indent="-521757">
              <a:buFont typeface="Arial" pitchFamily="34" charset="0"/>
              <a:buChar char="•"/>
              <a:defRPr/>
            </a:pPr>
            <a:endParaRPr lang="en-US" sz="2800" dirty="0"/>
          </a:p>
          <a:p>
            <a:pPr marL="521757" indent="-521757">
              <a:buFont typeface="Arial" pitchFamily="34" charset="0"/>
              <a:buChar char="•"/>
              <a:defRPr/>
            </a:pPr>
            <a:endParaRPr lang="en-US" sz="2800" dirty="0"/>
          </a:p>
          <a:p>
            <a:pPr marL="521757" indent="-521757">
              <a:buFont typeface="Arial" pitchFamily="34" charset="0"/>
              <a:buChar char="•"/>
              <a:defRPr/>
            </a:pPr>
            <a:endParaRPr lang="en-US" sz="2800" dirty="0"/>
          </a:p>
          <a:p>
            <a:pPr marL="521757" indent="-521757">
              <a:buFont typeface="Arial" pitchFamily="34" charset="0"/>
              <a:buChar char="•"/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  <a:p>
            <a:pPr marL="521757" indent="-521757">
              <a:buFont typeface="Arial" pitchFamily="34" charset="0"/>
              <a:buChar char="•"/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</p:txBody>
      </p:sp>
      <p:sp>
        <p:nvSpPr>
          <p:cNvPr id="259" name="Rounded Rectangle 258">
            <a:extLst>
              <a:ext uri="{FF2B5EF4-FFF2-40B4-BE49-F238E27FC236}">
                <a16:creationId xmlns:a16="http://schemas.microsoft.com/office/drawing/2014/main" id="{38C87DCF-31B5-1002-03F1-7E3A7961F241}"/>
              </a:ext>
            </a:extLst>
          </p:cNvPr>
          <p:cNvSpPr/>
          <p:nvPr/>
        </p:nvSpPr>
        <p:spPr bwMode="auto">
          <a:xfrm>
            <a:off x="26664343" y="4815779"/>
            <a:ext cx="9784080" cy="80406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5706" tIns="182854" rIns="365706" bIns="182854"/>
          <a:lstStyle/>
          <a:p>
            <a:pPr algn="ctr" eaLnBrk="0" hangingPunct="0"/>
            <a:r>
              <a:rPr lang="en-US" sz="2800" b="1" dirty="0">
                <a:solidFill>
                  <a:schemeClr val="tx1"/>
                </a:solidFill>
              </a:rPr>
              <a:t>EXPERIMENT DESIGN</a:t>
            </a:r>
          </a:p>
        </p:txBody>
      </p:sp>
      <p:pic>
        <p:nvPicPr>
          <p:cNvPr id="266" name="Picture 265" descr="Chart, histogram&#10;&#10;Description automatically generated">
            <a:extLst>
              <a:ext uri="{FF2B5EF4-FFF2-40B4-BE49-F238E27FC236}">
                <a16:creationId xmlns:a16="http://schemas.microsoft.com/office/drawing/2014/main" id="{58C66F00-5378-4D8B-6BC2-70A46E972A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741" y="13304446"/>
            <a:ext cx="5292019" cy="4067307"/>
          </a:xfrm>
          <a:prstGeom prst="rect">
            <a:avLst/>
          </a:prstGeom>
        </p:spPr>
      </p:pic>
      <p:sp>
        <p:nvSpPr>
          <p:cNvPr id="267" name="Rounded Rectangle 266">
            <a:extLst>
              <a:ext uri="{FF2B5EF4-FFF2-40B4-BE49-F238E27FC236}">
                <a16:creationId xmlns:a16="http://schemas.microsoft.com/office/drawing/2014/main" id="{ADB4B8E7-E609-566F-00E7-FCEDD9047757}"/>
              </a:ext>
            </a:extLst>
          </p:cNvPr>
          <p:cNvSpPr/>
          <p:nvPr/>
        </p:nvSpPr>
        <p:spPr bwMode="auto">
          <a:xfrm>
            <a:off x="26664343" y="12315688"/>
            <a:ext cx="9784080" cy="9545712"/>
          </a:xfrm>
          <a:prstGeom prst="roundRect">
            <a:avLst>
              <a:gd name="adj" fmla="val 2356"/>
            </a:avLst>
          </a:prstGeom>
          <a:noFill/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5706" tIns="182854" rIns="365706" bIns="182854"/>
          <a:lstStyle/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  <a:p>
            <a:pPr marL="521757" indent="-521757">
              <a:buFont typeface="Arial" pitchFamily="34" charset="0"/>
              <a:buChar char="•"/>
              <a:defRPr/>
            </a:pPr>
            <a:endParaRPr lang="en-US" sz="2800" dirty="0"/>
          </a:p>
          <a:p>
            <a:pPr marL="521757" indent="-521757">
              <a:buFont typeface="Arial" pitchFamily="34" charset="0"/>
              <a:buChar char="•"/>
              <a:defRPr/>
            </a:pPr>
            <a:endParaRPr lang="en-US" sz="2800" dirty="0"/>
          </a:p>
          <a:p>
            <a:pPr marL="521757" indent="-521757">
              <a:buFont typeface="Arial" pitchFamily="34" charset="0"/>
              <a:buChar char="•"/>
              <a:defRPr/>
            </a:pPr>
            <a:endParaRPr lang="en-US" sz="2800" dirty="0"/>
          </a:p>
          <a:p>
            <a:pPr marL="521757" indent="-521757">
              <a:buFont typeface="Arial" pitchFamily="34" charset="0"/>
              <a:buChar char="•"/>
              <a:defRPr/>
            </a:pPr>
            <a:endParaRPr lang="en-US" sz="2800" dirty="0"/>
          </a:p>
          <a:p>
            <a:pPr marL="521757" indent="-521757">
              <a:buFont typeface="Arial" pitchFamily="34" charset="0"/>
              <a:buChar char="•"/>
              <a:defRPr/>
            </a:pPr>
            <a:endParaRPr lang="en-US" sz="2800" dirty="0"/>
          </a:p>
          <a:p>
            <a:pPr marL="521757" indent="-521757">
              <a:buFont typeface="Arial" pitchFamily="34" charset="0"/>
              <a:buChar char="•"/>
              <a:defRPr/>
            </a:pPr>
            <a:endParaRPr lang="en-US" sz="2800" dirty="0"/>
          </a:p>
          <a:p>
            <a:pPr marL="521757" indent="-521757">
              <a:buFont typeface="Arial" pitchFamily="34" charset="0"/>
              <a:buChar char="•"/>
              <a:defRPr/>
            </a:pPr>
            <a:endParaRPr lang="en-US" sz="2800" dirty="0"/>
          </a:p>
          <a:p>
            <a:pPr marL="521757" indent="-521757">
              <a:buFont typeface="Arial" pitchFamily="34" charset="0"/>
              <a:buChar char="•"/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  <a:p>
            <a:pPr marL="521757" indent="-521757">
              <a:buFont typeface="Arial" pitchFamily="34" charset="0"/>
              <a:buChar char="•"/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42DEC2-1B1B-0912-E204-06732CBB92EF}"/>
              </a:ext>
            </a:extLst>
          </p:cNvPr>
          <p:cNvSpPr txBox="1"/>
          <p:nvPr/>
        </p:nvSpPr>
        <p:spPr>
          <a:xfrm>
            <a:off x="10346580" y="25001844"/>
            <a:ext cx="215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“Exact” Model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18D8781F-396D-626F-D907-0CF2A964BB30}"/>
              </a:ext>
            </a:extLst>
          </p:cNvPr>
          <p:cNvSpPr txBox="1"/>
          <p:nvPr/>
        </p:nvSpPr>
        <p:spPr>
          <a:xfrm>
            <a:off x="14497744" y="25001844"/>
            <a:ext cx="3144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“Approximate” Model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BB6B9C95-3618-11BD-4165-62B475A73BEE}"/>
              </a:ext>
            </a:extLst>
          </p:cNvPr>
          <p:cNvSpPr/>
          <p:nvPr/>
        </p:nvSpPr>
        <p:spPr bwMode="auto">
          <a:xfrm>
            <a:off x="11935030" y="25995107"/>
            <a:ext cx="1508666" cy="49352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0" tIns="360000" rIns="360000" bIns="360000" numCol="1" rtlCol="0" anchor="t" anchorCtr="0" compatLnSpc="1">
            <a:prstTxWarp prst="textNoShape">
              <a:avLst/>
            </a:prstTxWarp>
          </a:bodyPr>
          <a:lstStyle/>
          <a:p>
            <a:pPr marL="381000" marR="0" indent="-3810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C776AE-F47C-BD8F-AC24-7C8DB7AFCB71}"/>
                  </a:ext>
                </a:extLst>
              </p:cNvPr>
              <p:cNvSpPr txBox="1"/>
              <p:nvPr/>
            </p:nvSpPr>
            <p:spPr>
              <a:xfrm>
                <a:off x="15056409" y="17076178"/>
                <a:ext cx="11336819" cy="3603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AFSC objectives are measured by some function of the decision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For example, the objective to meet AFSC quota is measured by the number of cadets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𝑜𝑏𝑗𝑒𝑐𝑡𝑖𝑣𝑒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𝑚𝑒𝑎𝑠𝑢𝑟𝑒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=“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Meet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Combined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Quota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Piece-wise linear value functions constructed to measure achievement of each objective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Non-linear exponential “segments” are connected into one piece-wise function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Exponential function is linearized using breakpoints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Formulation additions are necessary to relate objective measures with linear breakpoints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Graph to the left indicates a possible piece-wise linear value function for quota objective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5C776AE-F47C-BD8F-AC24-7C8DB7AFC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6409" y="17076178"/>
                <a:ext cx="11336819" cy="3603615"/>
              </a:xfrm>
              <a:prstGeom prst="rect">
                <a:avLst/>
              </a:prstGeom>
              <a:blipFill>
                <a:blip r:embed="rId17"/>
                <a:stretch>
                  <a:fillRect l="-783" t="-15088" r="-671" b="-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9" name="TextBox 278">
            <a:extLst>
              <a:ext uri="{FF2B5EF4-FFF2-40B4-BE49-F238E27FC236}">
                <a16:creationId xmlns:a16="http://schemas.microsoft.com/office/drawing/2014/main" id="{6B026959-4DE6-3F7B-2442-35DDC0B451FE}"/>
              </a:ext>
            </a:extLst>
          </p:cNvPr>
          <p:cNvSpPr txBox="1"/>
          <p:nvPr/>
        </p:nvSpPr>
        <p:spPr>
          <a:xfrm>
            <a:off x="10172252" y="22220752"/>
            <a:ext cx="8356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Non-linear term in objective function (division by variable)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Approximate sum of cadets assigned to AFSC with the quota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Two models: non-linear (“Exact”) and linear (“Approximate”)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Exact model objective function value used to compare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Genetic Algorithm (GA) developed to evolve solutions further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/>
              <a:t>Approximate model finds good solutions quickly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472567D0-B6B1-DAD3-960E-7B6027DA602A}"/>
              </a:ext>
            </a:extLst>
          </p:cNvPr>
          <p:cNvSpPr/>
          <p:nvPr/>
        </p:nvSpPr>
        <p:spPr bwMode="auto">
          <a:xfrm>
            <a:off x="16122980" y="26000920"/>
            <a:ext cx="1508666" cy="431899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0" tIns="360000" rIns="360000" bIns="360000" numCol="1" rtlCol="0" anchor="t" anchorCtr="0" compatLnSpc="1">
            <a:prstTxWarp prst="textNoShape">
              <a:avLst/>
            </a:prstTxWarp>
          </a:bodyPr>
          <a:lstStyle/>
          <a:p>
            <a:pPr marL="381000" marR="0" indent="-3810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882312A7-48A9-DF78-B19A-E42E2FCFC5AD}"/>
              </a:ext>
            </a:extLst>
          </p:cNvPr>
          <p:cNvSpPr txBox="1"/>
          <p:nvPr/>
        </p:nvSpPr>
        <p:spPr>
          <a:xfrm>
            <a:off x="19812617" y="23307347"/>
            <a:ext cx="33242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Results averaged across 60 problem instances generated by conditional tabular generative adversarial network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C6032BC0-6932-1160-D702-F710885210A1}"/>
              </a:ext>
            </a:extLst>
          </p:cNvPr>
          <p:cNvSpPr txBox="1"/>
          <p:nvPr/>
        </p:nvSpPr>
        <p:spPr>
          <a:xfrm>
            <a:off x="26720049" y="5690479"/>
            <a:ext cx="98145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Six class years, with real solutions, tested against new VFT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values &amp; weights estimated based on original model “priorities”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30 problem instances generated for each class year using different sets of weight and value parameters intended to capture variety of DM tradeoffs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Real solutions measured against VFT solutions using objective hierarchy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Percent improvement of VFT solution over real used as evaluation metric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Example value functions shown below for each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96256917-635A-2589-7F18-43A69DC463B3}"/>
              </a:ext>
            </a:extLst>
          </p:cNvPr>
          <p:cNvSpPr txBox="1"/>
          <p:nvPr/>
        </p:nvSpPr>
        <p:spPr>
          <a:xfrm>
            <a:off x="26748079" y="13508099"/>
            <a:ext cx="41665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 average, VFT solutions are 6.82% better than original given same 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Using VFT objective function for comparison is necessary to evaluate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Objective function captures DM tradeoffs appropriately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89" name="Rounded Rectangle 288">
            <a:extLst>
              <a:ext uri="{FF2B5EF4-FFF2-40B4-BE49-F238E27FC236}">
                <a16:creationId xmlns:a16="http://schemas.microsoft.com/office/drawing/2014/main" id="{60E30460-AD00-BF6F-5B1D-8FF00164B0FF}"/>
              </a:ext>
            </a:extLst>
          </p:cNvPr>
          <p:cNvSpPr/>
          <p:nvPr/>
        </p:nvSpPr>
        <p:spPr bwMode="auto">
          <a:xfrm>
            <a:off x="10142384" y="21149970"/>
            <a:ext cx="16276320" cy="5302152"/>
          </a:xfrm>
          <a:prstGeom prst="roundRect">
            <a:avLst>
              <a:gd name="adj" fmla="val 2356"/>
            </a:avLst>
          </a:prstGeom>
          <a:noFill/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5706" tIns="182854" rIns="365706" bIns="182854"/>
          <a:lstStyle/>
          <a:p>
            <a:pPr algn="ctr" eaLnBrk="0" hangingPunct="0">
              <a:defRPr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35" name="Rounded Rectangle 234">
            <a:extLst>
              <a:ext uri="{FF2B5EF4-FFF2-40B4-BE49-F238E27FC236}">
                <a16:creationId xmlns:a16="http://schemas.microsoft.com/office/drawing/2014/main" id="{26257672-2CF3-1D5B-D5D5-0F7B924118C3}"/>
              </a:ext>
            </a:extLst>
          </p:cNvPr>
          <p:cNvSpPr/>
          <p:nvPr/>
        </p:nvSpPr>
        <p:spPr bwMode="auto">
          <a:xfrm>
            <a:off x="10149047" y="21142666"/>
            <a:ext cx="16276320" cy="80406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5706" tIns="182854" rIns="365706" bIns="182854"/>
          <a:lstStyle/>
          <a:p>
            <a:pPr algn="ctr" eaLnBrk="0" hangingPunct="0"/>
            <a:r>
              <a:rPr lang="en-US" sz="2800" b="1" dirty="0">
                <a:solidFill>
                  <a:schemeClr val="tx1"/>
                </a:solidFill>
              </a:rPr>
              <a:t>SOLUTION METHODOLOGY</a:t>
            </a:r>
          </a:p>
        </p:txBody>
      </p:sp>
      <p:sp>
        <p:nvSpPr>
          <p:cNvPr id="264" name="Rounded Rectangle 263">
            <a:extLst>
              <a:ext uri="{FF2B5EF4-FFF2-40B4-BE49-F238E27FC236}">
                <a16:creationId xmlns:a16="http://schemas.microsoft.com/office/drawing/2014/main" id="{6961D028-8B58-247A-A957-13E717812B4C}"/>
              </a:ext>
            </a:extLst>
          </p:cNvPr>
          <p:cNvSpPr/>
          <p:nvPr/>
        </p:nvSpPr>
        <p:spPr bwMode="auto">
          <a:xfrm>
            <a:off x="26664343" y="12317772"/>
            <a:ext cx="9814560" cy="80406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5706" tIns="182854" rIns="365706" bIns="182854"/>
          <a:lstStyle/>
          <a:p>
            <a:pPr algn="ctr" eaLnBrk="0" hangingPunct="0"/>
            <a:r>
              <a:rPr lang="en-US" sz="2800" b="1" dirty="0">
                <a:solidFill>
                  <a:schemeClr val="tx1"/>
                </a:solidFill>
              </a:rPr>
              <a:t>RESULTS &amp; ANALYSIS</a:t>
            </a:r>
          </a:p>
        </p:txBody>
      </p:sp>
      <p:sp>
        <p:nvSpPr>
          <p:cNvPr id="146" name="Rounded Rectangle 145"/>
          <p:cNvSpPr/>
          <p:nvPr/>
        </p:nvSpPr>
        <p:spPr bwMode="auto">
          <a:xfrm>
            <a:off x="177790" y="14359157"/>
            <a:ext cx="9784080" cy="3838979"/>
          </a:xfrm>
          <a:prstGeom prst="roundRect">
            <a:avLst>
              <a:gd name="adj" fmla="val 2356"/>
            </a:avLst>
          </a:prstGeom>
          <a:noFill/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5706" tIns="182854" rIns="365706" bIns="182854"/>
          <a:lstStyle/>
          <a:p>
            <a:pPr marL="0" lvl="1" indent="0">
              <a:defRPr/>
            </a:pPr>
            <a:endParaRPr lang="en-US" sz="3200" dirty="0">
              <a:solidFill>
                <a:schemeClr val="tx1"/>
              </a:solidFill>
            </a:endParaRPr>
          </a:p>
          <a:p>
            <a:pPr marL="0" lvl="1" indent="0">
              <a:defRPr/>
            </a:pPr>
            <a:endParaRPr lang="en-US" sz="3200" b="1" dirty="0">
              <a:solidFill>
                <a:schemeClr val="tx1"/>
              </a:solidFill>
            </a:endParaRPr>
          </a:p>
          <a:p>
            <a:pPr eaLnBrk="0" hangingPunct="0">
              <a:defRPr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66A38A4-96AE-B3DA-E9F6-D6C1EA705A3B}"/>
              </a:ext>
            </a:extLst>
          </p:cNvPr>
          <p:cNvSpPr txBox="1"/>
          <p:nvPr/>
        </p:nvSpPr>
        <p:spPr>
          <a:xfrm>
            <a:off x="195680" y="14749280"/>
            <a:ext cx="9804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0" hangingPunct="0">
              <a:spcAft>
                <a:spcPts val="600"/>
              </a:spcAft>
              <a:buAutoNum type="arabicPeriod"/>
            </a:pPr>
            <a:r>
              <a:rPr lang="en-US" sz="2400" dirty="0"/>
              <a:t>Generalized Assignment Problem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E3606A9-2F60-AA1C-09B6-FFA4EA289E2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0" r="9649"/>
          <a:stretch/>
        </p:blipFill>
        <p:spPr>
          <a:xfrm>
            <a:off x="10266677" y="16921122"/>
            <a:ext cx="4845372" cy="3897944"/>
          </a:xfrm>
          <a:prstGeom prst="rect">
            <a:avLst/>
          </a:prstGeom>
        </p:spPr>
      </p:pic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24F493A2-A1B0-07B1-DC7E-B7DA139493F3}"/>
              </a:ext>
            </a:extLst>
          </p:cNvPr>
          <p:cNvSpPr/>
          <p:nvPr/>
        </p:nvSpPr>
        <p:spPr bwMode="auto">
          <a:xfrm>
            <a:off x="177020" y="13874508"/>
            <a:ext cx="9784319" cy="80406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5706" tIns="182854" rIns="365706" bIns="182854"/>
          <a:lstStyle/>
          <a:p>
            <a:pPr algn="ctr" eaLnBrk="0" hangingPunct="0"/>
            <a:r>
              <a:rPr lang="en-US" sz="2800" b="1" dirty="0">
                <a:solidFill>
                  <a:schemeClr val="tx1"/>
                </a:solidFill>
              </a:rPr>
              <a:t>OTHER MODELING TECHNIQUES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9062EAE-F1B6-A6DB-5997-275A83B44F92}"/>
              </a:ext>
            </a:extLst>
          </p:cNvPr>
          <p:cNvSpPr txBox="1"/>
          <p:nvPr/>
        </p:nvSpPr>
        <p:spPr>
          <a:xfrm>
            <a:off x="185738" y="16466769"/>
            <a:ext cx="9804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Aft>
                <a:spcPts val="600"/>
              </a:spcAft>
            </a:pPr>
            <a:r>
              <a:rPr lang="en-US" sz="2400" dirty="0"/>
              <a:t>2.   Stable Marriage Model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DB8640E-BEF5-4A3A-A38B-5F42AEB5F49F}"/>
              </a:ext>
            </a:extLst>
          </p:cNvPr>
          <p:cNvSpPr txBox="1"/>
          <p:nvPr/>
        </p:nvSpPr>
        <p:spPr>
          <a:xfrm>
            <a:off x="591386" y="15196702"/>
            <a:ext cx="934926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0" hangingPunct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Objective is to maximize utility subject to cadet/AFSC constraints</a:t>
            </a:r>
          </a:p>
          <a:p>
            <a:pPr marL="457200" indent="-457200" eaLnBrk="0" hangingPunct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Utility function does not adequately evaluate the quality of the solution</a:t>
            </a:r>
          </a:p>
          <a:p>
            <a:pPr marL="457200" indent="-457200" eaLnBrk="0" hangingPunct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“Hard” constraints cause model infeasibility; no trade-offs are captured 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9715B9F-0EE1-45CF-6761-43578CF8A225}"/>
              </a:ext>
            </a:extLst>
          </p:cNvPr>
          <p:cNvSpPr txBox="1"/>
          <p:nvPr/>
        </p:nvSpPr>
        <p:spPr>
          <a:xfrm>
            <a:off x="590391" y="16914191"/>
            <a:ext cx="895892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eaLnBrk="0" hangingPunct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Two sets of entities are matched based on preference lists</a:t>
            </a:r>
          </a:p>
          <a:p>
            <a:pPr marL="457200" indent="-457200" eaLnBrk="0" hangingPunct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Constraints, group preferencing, incomplete lists, ties, etc. all complicate this model as it pertains to the cadet/AFSC problem</a:t>
            </a:r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8EFB0DA9-F3CC-F56D-1134-071020C0A73B}"/>
              </a:ext>
            </a:extLst>
          </p:cNvPr>
          <p:cNvSpPr/>
          <p:nvPr/>
        </p:nvSpPr>
        <p:spPr bwMode="auto">
          <a:xfrm>
            <a:off x="26657182" y="22060500"/>
            <a:ext cx="9814560" cy="80406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5706" tIns="182854" rIns="365706" bIns="182854"/>
          <a:lstStyle/>
          <a:p>
            <a:pPr algn="ctr" eaLnBrk="0" hangingPunct="0"/>
            <a:r>
              <a:rPr lang="en-US" sz="2800" b="1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2F08E47E-2514-9FDD-D9BA-7F760AA53E36}"/>
              </a:ext>
            </a:extLst>
          </p:cNvPr>
          <p:cNvSpPr/>
          <p:nvPr/>
        </p:nvSpPr>
        <p:spPr bwMode="auto">
          <a:xfrm>
            <a:off x="26671006" y="22060500"/>
            <a:ext cx="9784080" cy="4379780"/>
          </a:xfrm>
          <a:prstGeom prst="roundRect">
            <a:avLst>
              <a:gd name="adj" fmla="val 2356"/>
            </a:avLst>
          </a:prstGeom>
          <a:noFill/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5706" tIns="182854" rIns="365706" bIns="182854"/>
          <a:lstStyle/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  <a:p>
            <a:pPr marL="521757" indent="-521757">
              <a:buFont typeface="Arial" pitchFamily="34" charset="0"/>
              <a:buChar char="•"/>
              <a:defRPr/>
            </a:pPr>
            <a:endParaRPr lang="en-US" sz="2800" dirty="0"/>
          </a:p>
          <a:p>
            <a:pPr marL="521757" indent="-521757">
              <a:buFont typeface="Arial" pitchFamily="34" charset="0"/>
              <a:buChar char="•"/>
              <a:defRPr/>
            </a:pPr>
            <a:endParaRPr lang="en-US" sz="2800" dirty="0"/>
          </a:p>
          <a:p>
            <a:pPr marL="521757" indent="-521757">
              <a:buFont typeface="Arial" pitchFamily="34" charset="0"/>
              <a:buChar char="•"/>
              <a:defRPr/>
            </a:pPr>
            <a:endParaRPr lang="en-US" sz="2800" dirty="0"/>
          </a:p>
          <a:p>
            <a:pPr marL="521757" indent="-521757">
              <a:buFont typeface="Arial" pitchFamily="34" charset="0"/>
              <a:buChar char="•"/>
              <a:defRPr/>
            </a:pPr>
            <a:endParaRPr lang="en-US" sz="2800" dirty="0"/>
          </a:p>
          <a:p>
            <a:pPr marL="521757" indent="-521757">
              <a:buFont typeface="Arial" pitchFamily="34" charset="0"/>
              <a:buChar char="•"/>
              <a:defRPr/>
            </a:pPr>
            <a:endParaRPr lang="en-US" sz="2800" dirty="0"/>
          </a:p>
          <a:p>
            <a:pPr marL="521757" indent="-521757">
              <a:buFont typeface="Arial" pitchFamily="34" charset="0"/>
              <a:buChar char="•"/>
              <a:defRPr/>
            </a:pPr>
            <a:endParaRPr lang="en-US" sz="2800" dirty="0"/>
          </a:p>
          <a:p>
            <a:pPr marL="521757" indent="-521757">
              <a:buFont typeface="Arial" pitchFamily="34" charset="0"/>
              <a:buChar char="•"/>
              <a:defRPr/>
            </a:pPr>
            <a:endParaRPr lang="en-US" sz="2800" dirty="0"/>
          </a:p>
          <a:p>
            <a:pPr marL="521757" indent="-521757">
              <a:buFont typeface="Arial" pitchFamily="34" charset="0"/>
              <a:buChar char="•"/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  <a:p>
            <a:pPr marL="521757" indent="-521757">
              <a:buFont typeface="Arial" pitchFamily="34" charset="0"/>
              <a:buChar char="•"/>
              <a:defRPr/>
            </a:pPr>
            <a:endParaRPr lang="en-US" sz="2800" dirty="0"/>
          </a:p>
          <a:p>
            <a:pPr>
              <a:defRPr/>
            </a:pPr>
            <a:endParaRPr lang="en-US" sz="28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BBE2478-E652-CCBE-C7EE-857E0A352424}"/>
              </a:ext>
            </a:extLst>
          </p:cNvPr>
          <p:cNvSpPr txBox="1"/>
          <p:nvPr/>
        </p:nvSpPr>
        <p:spPr>
          <a:xfrm>
            <a:off x="32008975" y="17797406"/>
            <a:ext cx="44303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Solution “similarity” metric used to compare two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Similarity defined as proportion of cadets that receive the same AFSC in both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30 VFT solutions w/original model solution for one class year plotted using MDS based on similarity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Original solution is outlier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8EFF935-BDE8-8B06-B829-CC5E419A7843}"/>
              </a:ext>
            </a:extLst>
          </p:cNvPr>
          <p:cNvSpPr txBox="1"/>
          <p:nvPr/>
        </p:nvSpPr>
        <p:spPr>
          <a:xfrm>
            <a:off x="26789966" y="22979209"/>
            <a:ext cx="95633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Using the same constraints as the original model, the VFT model can find better solutions given any decision criteria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VFT solutions are more similar to each other than they are to the original solution (better solutions exist that would have remained unknown)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VFT model supports wide array of decision maker input at each level of the objective hierarchy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Objective hierarchy is simple and intuitive by nature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Model is flexible and can adjust to fit any kind of solution criteria needed without changing the structure of the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92114"/>
      </p:ext>
    </p:extLst>
  </p:cSld>
  <p:clrMapOvr>
    <a:masterClrMapping/>
  </p:clrMapOvr>
  <p:transition advClick="0" advTm="13000">
    <p:pull dir="d"/>
  </p:transition>
</p:sld>
</file>

<file path=ppt/theme/theme1.xml><?xml version="1.0" encoding="utf-8"?>
<a:theme xmlns:a="http://schemas.openxmlformats.org/drawingml/2006/main" name="ENS Two Coins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A78109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0" tIns="360000" rIns="360000" bIns="360000" numCol="1" anchor="t" anchorCtr="0" compatLnSpc="1">
        <a:prstTxWarp prst="textNoShape">
          <a:avLst/>
        </a:prstTxWarp>
      </a:bodyPr>
      <a:lstStyle>
        <a:defPPr marL="381000" marR="0" indent="-38100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1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A78109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0" tIns="360000" rIns="360000" bIns="360000" numCol="1" anchor="t" anchorCtr="0" compatLnSpc="1">
        <a:prstTxWarp prst="textNoShape">
          <a:avLst/>
        </a:prstTxWarp>
      </a:bodyPr>
      <a:lstStyle>
        <a:defPPr marL="381000" marR="0" indent="-38100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1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NS Coins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A78109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0" tIns="360000" rIns="360000" bIns="360000" numCol="1" anchor="t" anchorCtr="0" compatLnSpc="1">
        <a:prstTxWarp prst="textNoShape">
          <a:avLst/>
        </a:prstTxWarp>
      </a:bodyPr>
      <a:lstStyle>
        <a:defPPr marL="381000" marR="0" indent="-38100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1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A78109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0" tIns="360000" rIns="360000" bIns="360000" numCol="1" anchor="t" anchorCtr="0" compatLnSpc="1">
        <a:prstTxWarp prst="textNoShape">
          <a:avLst/>
        </a:prstTxWarp>
      </a:bodyPr>
      <a:lstStyle>
        <a:defPPr marL="381000" marR="0" indent="-38100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1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ENS Two Coins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A78109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0" tIns="360000" rIns="360000" bIns="360000" numCol="1" anchor="t" anchorCtr="0" compatLnSpc="1">
        <a:prstTxWarp prst="textNoShape">
          <a:avLst/>
        </a:prstTxWarp>
      </a:bodyPr>
      <a:lstStyle>
        <a:defPPr marL="381000" marR="0" indent="-38100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1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A78109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0" tIns="360000" rIns="360000" bIns="360000" numCol="1" anchor="t" anchorCtr="0" compatLnSpc="1">
        <a:prstTxWarp prst="textNoShape">
          <a:avLst/>
        </a:prstTxWarp>
      </a:bodyPr>
      <a:lstStyle>
        <a:defPPr marL="381000" marR="0" indent="-38100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1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ENS Two Coins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A78109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0" tIns="360000" rIns="360000" bIns="360000" numCol="1" anchor="t" anchorCtr="0" compatLnSpc="1">
        <a:prstTxWarp prst="textNoShape">
          <a:avLst/>
        </a:prstTxWarp>
      </a:bodyPr>
      <a:lstStyle>
        <a:defPPr marL="381000" marR="0" indent="-38100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1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A78109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0" tIns="360000" rIns="360000" bIns="360000" numCol="1" anchor="t" anchorCtr="0" compatLnSpc="1">
        <a:prstTxWarp prst="textNoShape">
          <a:avLst/>
        </a:prstTxWarp>
      </a:bodyPr>
      <a:lstStyle>
        <a:defPPr marL="381000" marR="0" indent="-38100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1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ENS Two Coins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A78109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0" tIns="360000" rIns="360000" bIns="360000" numCol="1" anchor="t" anchorCtr="0" compatLnSpc="1">
        <a:prstTxWarp prst="textNoShape">
          <a:avLst/>
        </a:prstTxWarp>
      </a:bodyPr>
      <a:lstStyle>
        <a:defPPr marL="381000" marR="0" indent="-38100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1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A78109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0" tIns="360000" rIns="360000" bIns="360000" numCol="1" anchor="t" anchorCtr="0" compatLnSpc="1">
        <a:prstTxWarp prst="textNoShape">
          <a:avLst/>
        </a:prstTxWarp>
      </a:bodyPr>
      <a:lstStyle>
        <a:defPPr marL="381000" marR="0" indent="-38100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1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A78109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0" tIns="360000" rIns="360000" bIns="360000" numCol="1" anchor="t" anchorCtr="0" compatLnSpc="1">
        <a:prstTxWarp prst="textNoShape">
          <a:avLst/>
        </a:prstTxWarp>
      </a:bodyPr>
      <a:lstStyle>
        <a:defPPr marL="381000" marR="0" indent="-38100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1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A78109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0" tIns="360000" rIns="360000" bIns="360000" numCol="1" anchor="t" anchorCtr="0" compatLnSpc="1">
        <a:prstTxWarp prst="textNoShape">
          <a:avLst/>
        </a:prstTxWarp>
      </a:bodyPr>
      <a:lstStyle>
        <a:defPPr marL="381000" marR="0" indent="-38100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1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A78109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0" tIns="360000" rIns="360000" bIns="360000" numCol="1" anchor="t" anchorCtr="0" compatLnSpc="1">
        <a:prstTxWarp prst="textNoShape">
          <a:avLst/>
        </a:prstTxWarp>
      </a:bodyPr>
      <a:lstStyle>
        <a:defPPr marL="381000" marR="0" indent="-38100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1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A78109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360000" tIns="360000" rIns="360000" bIns="360000" numCol="1" anchor="t" anchorCtr="0" compatLnSpc="1">
        <a:prstTxWarp prst="textNoShape">
          <a:avLst/>
        </a:prstTxWarp>
      </a:bodyPr>
      <a:lstStyle>
        <a:defPPr marL="381000" marR="0" indent="-38100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1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ENS Two Coins</Template>
  <TotalTime>13556</TotalTime>
  <Words>1130</Words>
  <Application>Microsoft Macintosh PowerPoint</Application>
  <PresentationFormat>Custom</PresentationFormat>
  <Paragraphs>166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</vt:i4>
      </vt:variant>
    </vt:vector>
  </HeadingPairs>
  <TitlesOfParts>
    <vt:vector size="15" baseType="lpstr">
      <vt:lpstr>Arial</vt:lpstr>
      <vt:lpstr>Calibri</vt:lpstr>
      <vt:lpstr>Cambria Math</vt:lpstr>
      <vt:lpstr>inherit</vt:lpstr>
      <vt:lpstr>Times New Roman</vt:lpstr>
      <vt:lpstr>ENS Two Coins</vt:lpstr>
      <vt:lpstr>ENS Coins</vt:lpstr>
      <vt:lpstr>1_ENS Two Coins</vt:lpstr>
      <vt:lpstr>2_ENS Two Coins</vt:lpstr>
      <vt:lpstr>3_ENS Two Coins</vt:lpstr>
      <vt:lpstr>Blank Presentation</vt:lpstr>
      <vt:lpstr>1_Blank Presentation</vt:lpstr>
      <vt:lpstr>Custom Design</vt:lpstr>
      <vt:lpstr>1_Custom Design</vt:lpstr>
      <vt:lpstr>A New Approach to Career Field Matching for Commissioning Air Force Cadets</vt:lpstr>
    </vt:vector>
  </TitlesOfParts>
  <Company>United States Air Force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 IPv6 TRANSITION MANAGEMENT</dc:title>
  <dc:creator>AFCA/ECSS</dc:creator>
  <cp:lastModifiedBy>LAIRD, DANIEL G 2d Lt USAF AETC AFIT/ENS</cp:lastModifiedBy>
  <cp:revision>583</cp:revision>
  <cp:lastPrinted>2017-02-14T16:08:04Z</cp:lastPrinted>
  <dcterms:created xsi:type="dcterms:W3CDTF">2005-04-20T19:13:43Z</dcterms:created>
  <dcterms:modified xsi:type="dcterms:W3CDTF">2022-05-26T17:44:29Z</dcterms:modified>
</cp:coreProperties>
</file>